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8" r:id="rId2"/>
    <p:sldId id="258" r:id="rId3"/>
    <p:sldId id="257" r:id="rId4"/>
    <p:sldId id="287" r:id="rId5"/>
    <p:sldId id="265" r:id="rId6"/>
    <p:sldId id="267" r:id="rId7"/>
    <p:sldId id="274" r:id="rId8"/>
    <p:sldId id="284" r:id="rId9"/>
    <p:sldId id="273" r:id="rId10"/>
    <p:sldId id="275" r:id="rId11"/>
    <p:sldId id="277" r:id="rId12"/>
    <p:sldId id="282" r:id="rId13"/>
    <p:sldId id="283" r:id="rId14"/>
    <p:sldId id="260" r:id="rId15"/>
    <p:sldId id="286" r:id="rId16"/>
    <p:sldId id="281" r:id="rId17"/>
    <p:sldId id="271" r:id="rId18"/>
    <p:sldId id="26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6E6"/>
    <a:srgbClr val="FA6666"/>
    <a:srgbClr val="70AD47"/>
    <a:srgbClr val="8FAADC"/>
    <a:srgbClr val="404040"/>
    <a:srgbClr val="0FE776"/>
    <a:srgbClr val="008000"/>
    <a:srgbClr val="FFCC00"/>
    <a:srgbClr val="FFFF66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2719A-748E-DD3C-08FE-FFD4D73E79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E07CA5-496F-1B2F-FE78-07F1E50223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F7F849-5585-F089-419F-6ECFC7215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000D8C-5CBB-51A4-AF79-74AB3379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82605C-756E-605D-8657-B76FFEE02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169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AC797-5BDE-9EAA-859E-36976C34B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F6A932-1F8A-0991-B587-547726D4D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4A2F5C-BAEF-78FE-6CEF-F67F0003A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094F5A-196A-D239-2CFC-9C3D71E7C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5061B4-5A6B-1942-C600-34F02F660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998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70C1E36-8A6E-0F4E-2DD2-428287FDE1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4CE14A-2B3C-09E0-4E7F-6EBE6BF32F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857AB8-12C8-79D3-0642-63B0EC9E0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218D04-BF14-24BF-5B06-6D786AEF7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DDDDFE-13E6-8C79-BE15-A21FA0901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583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BDBB44-3992-649A-8121-CA3E4E91A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0C6ABE-AE6D-B7BB-CCA9-C37543872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7ADB39-0314-521C-E882-3536FCBFF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FA970B-5773-0B33-83E2-DC46B7D1D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BA2C02-725F-5C68-BD62-73EECF123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426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7A425-49FF-A652-3C31-320D1BBF4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BF6C99-B5C9-4CDD-3DE0-FEA1558D1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400235-7FA7-9EFE-A5DC-B133E8A62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A2E783-A2EF-451C-04ED-4A9E0C93A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9B15F8-3BD0-9B20-4C77-FE78B328C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745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5A795-871A-2BE1-AD9D-8DBF0251B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A2FD72-F3E1-E18A-61C0-092AD2BBEF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F15371-17DF-5AC8-E0F6-ACC57F163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B3763B-48C0-1DF3-2632-94AC0C759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C8666C-0532-8F13-35D8-E48A107E9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1ED560-F888-54B3-2C1A-955619F98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875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5AB55B-A3F9-724A-3098-F34FF7B11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165918-1857-67C3-FDFB-97D04BF69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7CE93B-5C94-3B86-247A-E0AACAD86C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873B645-CB8D-539A-6B60-20E687610E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3F818B0-AB26-3FB6-251A-42A3311129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555B3A-6342-2E22-8BDC-701710437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E9C718-0D46-5A22-FAA5-6135A8A8F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FD451A5-4440-0D5B-2CA8-A4012D59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999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B0697B-F41B-469D-A8F7-BF5E84080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47D8606-9BAE-0582-B041-B7F6BBBC5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D8637A-50DB-C542-230A-A6C05DCF3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FF5ABD-2EBE-DF66-B976-108CEFF3F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645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FF690A-C0BD-B5FD-7C35-789ADEEEA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9A37D6-DB0F-F115-C754-3217B5B21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05A9F6-57AC-0EC3-E859-D9507FDC8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538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6C645-CA44-2EB8-827A-4772AEBE1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C2467B-5763-DFB2-FA35-12CE76827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801A3F-3F64-A77E-F502-EAC4249BF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A19C28-2800-331E-E053-C73880364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C2FC37-2A2D-3C99-7C03-AE3409AD0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6CA97C-41BE-567D-5F7A-C27F14FF1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037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AE844C-45C7-A9ED-68BA-BEF8453A4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5D2AC7-BC47-FB8B-6525-2930B869CF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13F5C-21AF-88A8-203B-C3E8906120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5F395C-A886-E3BE-A904-1F251ADFF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61FB57-4CED-89D5-E1C8-202A40C3A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0AA164-C9D1-9893-4284-47D3E5DE8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962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2A8AD0A-5AC9-16BC-1977-6215E4E9E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62120-6515-D445-2C5C-AA2C1BD91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DA0412-BE07-D5F1-9714-BF695F4DB1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F0682-2BE1-4743-92C3-D54576FE362B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2142AD-0C1E-3D49-1145-1892FD522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E10076-7816-6859-ED3E-88BDC1F41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072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hpy469@gmail.com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ption/Network_Game_Programmin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hyperlink" Target="https://youtu.be/GooATFiHUyA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ption/XD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hyperlink" Target="https://youtu.be/60aF2ufRuNE?si=LdHRa7Q258jG22Zy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1.jpe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C7B70DF-8573-68FA-F466-45FBB763A1B7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6F0DB02-6B88-C32C-9C01-8DF135CB0032}"/>
              </a:ext>
            </a:extLst>
          </p:cNvPr>
          <p:cNvSpPr txBox="1"/>
          <p:nvPr/>
        </p:nvSpPr>
        <p:spPr>
          <a:xfrm>
            <a:off x="4353724" y="1575529"/>
            <a:ext cx="1151460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생일</a:t>
            </a:r>
            <a:r>
              <a:rPr lang="en-US" altLang="ko-KR" sz="1400" b="1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전화번호</a:t>
            </a:r>
            <a:r>
              <a:rPr lang="en-US" altLang="ko-KR" sz="1400" b="1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E-</a:t>
            </a:r>
            <a:r>
              <a:rPr lang="ko-KR" altLang="en-US" sz="1400" b="1" dirty="0"/>
              <a:t>메일</a:t>
            </a:r>
            <a:r>
              <a:rPr lang="en-US" altLang="ko-KR" sz="1400" b="1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주소지</a:t>
            </a:r>
            <a:r>
              <a:rPr lang="en-US" altLang="ko-KR" sz="1400" b="1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65FB9F-9E1A-C6F5-1FA0-070454AD453E}"/>
              </a:ext>
            </a:extLst>
          </p:cNvPr>
          <p:cNvSpPr txBox="1"/>
          <p:nvPr/>
        </p:nvSpPr>
        <p:spPr>
          <a:xfrm>
            <a:off x="5475160" y="1564464"/>
            <a:ext cx="2855344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1999. 11. 15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010-8131-2128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hlinkClick r:id="rId3"/>
              </a:rPr>
              <a:t>hpy469@gmail.com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충청남도 </a:t>
            </a:r>
            <a:r>
              <a:rPr lang="ko-KR" altLang="en-US" sz="1400" dirty="0" err="1"/>
              <a:t>당진시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011C5D-3BF8-6E82-CA39-E587A0168E9A}"/>
              </a:ext>
            </a:extLst>
          </p:cNvPr>
          <p:cNvSpPr txBox="1"/>
          <p:nvPr/>
        </p:nvSpPr>
        <p:spPr>
          <a:xfrm>
            <a:off x="4351895" y="3151314"/>
            <a:ext cx="6827936" cy="912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최종학력</a:t>
            </a:r>
            <a:r>
              <a:rPr lang="en-US" altLang="ko-KR" sz="1400" b="1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2018.02  |   </a:t>
            </a:r>
            <a:r>
              <a:rPr lang="ko-KR" altLang="en-US" sz="1400" dirty="0" err="1"/>
              <a:t>신평고등학교</a:t>
            </a:r>
            <a:r>
              <a:rPr lang="ko-KR" altLang="en-US" sz="1400" dirty="0"/>
              <a:t> 졸업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2024.02  |   </a:t>
            </a:r>
            <a:r>
              <a:rPr lang="ko-KR" altLang="en-US" sz="1400" dirty="0"/>
              <a:t>한국공학대학교</a:t>
            </a:r>
            <a:r>
              <a:rPr lang="en-US" altLang="ko-KR" sz="1400" dirty="0"/>
              <a:t>(</a:t>
            </a:r>
            <a:r>
              <a:rPr lang="ko-KR" altLang="en-US" sz="1400" dirty="0"/>
              <a:t>구 한국산업기술대학교</a:t>
            </a:r>
            <a:r>
              <a:rPr lang="en-US" altLang="ko-KR" sz="1400" dirty="0"/>
              <a:t>) </a:t>
            </a:r>
            <a:r>
              <a:rPr lang="ko-KR" altLang="en-US" sz="1400" dirty="0"/>
              <a:t>게임공학과 졸업예정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CA8E09-D9F7-F122-A010-269F43064E11}"/>
              </a:ext>
            </a:extLst>
          </p:cNvPr>
          <p:cNvSpPr txBox="1"/>
          <p:nvPr/>
        </p:nvSpPr>
        <p:spPr>
          <a:xfrm>
            <a:off x="4368673" y="4910688"/>
            <a:ext cx="1636143" cy="1558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언어</a:t>
            </a:r>
            <a:r>
              <a:rPr lang="en-US" altLang="ko-KR" sz="1400" b="1" dirty="0"/>
              <a:t>.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C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C++11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Python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Lua Script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0CF568-6392-FE88-AF91-1A13C7061251}"/>
              </a:ext>
            </a:extLst>
          </p:cNvPr>
          <p:cNvSpPr txBox="1"/>
          <p:nvPr/>
        </p:nvSpPr>
        <p:spPr>
          <a:xfrm>
            <a:off x="6004816" y="4922558"/>
            <a:ext cx="1638892" cy="1235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서버</a:t>
            </a:r>
            <a:r>
              <a:rPr lang="en-US" altLang="ko-KR" sz="1400" b="1" dirty="0"/>
              <a:t>.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IOCP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Multithread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MS SQL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6148F2-AE12-2EC2-8B64-6C4160D34347}"/>
              </a:ext>
            </a:extLst>
          </p:cNvPr>
          <p:cNvSpPr txBox="1"/>
          <p:nvPr/>
        </p:nvSpPr>
        <p:spPr>
          <a:xfrm>
            <a:off x="7782641" y="4907169"/>
            <a:ext cx="1638892" cy="1235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클라이언트</a:t>
            </a:r>
            <a:r>
              <a:rPr lang="en-US" altLang="ko-KR" sz="1400" b="1" dirty="0"/>
              <a:t>.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Windows API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OpenGL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Unity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D34290-4087-E068-2EB7-2811F2506715}"/>
              </a:ext>
            </a:extLst>
          </p:cNvPr>
          <p:cNvSpPr txBox="1"/>
          <p:nvPr/>
        </p:nvSpPr>
        <p:spPr>
          <a:xfrm>
            <a:off x="9721103" y="4907169"/>
            <a:ext cx="1087320" cy="58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ETC.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Git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4B70C5-3A5F-C720-82D3-EA73BFC7C6B5}"/>
              </a:ext>
            </a:extLst>
          </p:cNvPr>
          <p:cNvSpPr txBox="1"/>
          <p:nvPr/>
        </p:nvSpPr>
        <p:spPr>
          <a:xfrm>
            <a:off x="4368673" y="4496225"/>
            <a:ext cx="6827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Skills.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E331169-98D1-3E6A-E70D-03848C84E6AC}"/>
              </a:ext>
            </a:extLst>
          </p:cNvPr>
          <p:cNvCxnSpPr>
            <a:cxnSpLocks/>
          </p:cNvCxnSpPr>
          <p:nvPr/>
        </p:nvCxnSpPr>
        <p:spPr>
          <a:xfrm>
            <a:off x="3867512" y="1269160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D3E680D-AD2B-4C5D-FC12-ACE02C8B483B}"/>
              </a:ext>
            </a:extLst>
          </p:cNvPr>
          <p:cNvCxnSpPr>
            <a:cxnSpLocks/>
          </p:cNvCxnSpPr>
          <p:nvPr/>
        </p:nvCxnSpPr>
        <p:spPr>
          <a:xfrm>
            <a:off x="4335736" y="4834779"/>
            <a:ext cx="6472687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0F90C239-E13B-5C9D-1814-FC7F71755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760" y="1455350"/>
            <a:ext cx="2088468" cy="27810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6AEAE5-C596-B907-BD9F-7E170C1206BE}"/>
              </a:ext>
            </a:extLst>
          </p:cNvPr>
          <p:cNvSpPr txBox="1"/>
          <p:nvPr/>
        </p:nvSpPr>
        <p:spPr>
          <a:xfrm>
            <a:off x="840541" y="4351334"/>
            <a:ext cx="2331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/>
              <a:t>김승환</a:t>
            </a:r>
            <a:endParaRPr lang="en-US" altLang="ko-KR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959E40-7AB0-3452-71A3-C0778DACB23A}"/>
              </a:ext>
            </a:extLst>
          </p:cNvPr>
          <p:cNvSpPr txBox="1"/>
          <p:nvPr/>
        </p:nvSpPr>
        <p:spPr>
          <a:xfrm>
            <a:off x="996127" y="4989323"/>
            <a:ext cx="2027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KIM SEUNG HWAN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B1D3D0-5F24-9E99-1868-38D9D8991954}"/>
              </a:ext>
            </a:extLst>
          </p:cNvPr>
          <p:cNvSpPr txBox="1"/>
          <p:nvPr/>
        </p:nvSpPr>
        <p:spPr>
          <a:xfrm>
            <a:off x="751361" y="5796752"/>
            <a:ext cx="2509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“</a:t>
            </a:r>
            <a:r>
              <a:rPr lang="ko-KR" altLang="en-US" sz="1200" b="1" dirty="0"/>
              <a:t>새로운 도전</a:t>
            </a:r>
            <a:r>
              <a:rPr lang="ko-KR" altLang="en-US" sz="1200" dirty="0"/>
              <a:t>과 </a:t>
            </a:r>
            <a:r>
              <a:rPr lang="ko-KR" altLang="en-US" sz="1200" b="1" dirty="0"/>
              <a:t>색다른 시도</a:t>
            </a:r>
            <a:r>
              <a:rPr lang="ko-KR" altLang="en-US" sz="1200" dirty="0"/>
              <a:t>를</a:t>
            </a:r>
            <a:endParaRPr lang="en-US" altLang="ko-KR" sz="1200" dirty="0"/>
          </a:p>
          <a:p>
            <a:pPr algn="ctr"/>
            <a:r>
              <a:rPr lang="ko-KR" altLang="en-US" sz="1200" dirty="0"/>
              <a:t>즐길 줄 아는 게임 프로그래머를</a:t>
            </a:r>
            <a:endParaRPr lang="en-US" altLang="ko-KR" sz="1200" dirty="0"/>
          </a:p>
          <a:p>
            <a:pPr algn="ctr"/>
            <a:r>
              <a:rPr lang="ko-KR" altLang="en-US" sz="1200" dirty="0"/>
              <a:t>목표로 하고 있습니다</a:t>
            </a:r>
            <a:r>
              <a:rPr lang="en-US" altLang="ko-KR" sz="1200" dirty="0"/>
              <a:t>.”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8D9E5E-A739-63BA-916D-9DAB7F9E1D8F}"/>
              </a:ext>
            </a:extLst>
          </p:cNvPr>
          <p:cNvSpPr txBox="1"/>
          <p:nvPr/>
        </p:nvSpPr>
        <p:spPr>
          <a:xfrm>
            <a:off x="732829" y="5463181"/>
            <a:ext cx="2469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서버 프로그래머 포트폴리오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9A1E27-206B-F147-F064-21062FFFD86D}"/>
              </a:ext>
            </a:extLst>
          </p:cNvPr>
          <p:cNvSpPr txBox="1"/>
          <p:nvPr/>
        </p:nvSpPr>
        <p:spPr>
          <a:xfrm>
            <a:off x="428444" y="251987"/>
            <a:ext cx="11335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I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n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t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r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o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d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u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c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e .                                      </a:t>
            </a:r>
            <a:r>
              <a:rPr lang="ko-KR" altLang="en-US" dirty="0"/>
              <a:t>서버 프로그래머 김승환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77080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 descr="텍스트, 전자제품, 스크린샷, 컴퓨터이(가) 표시된 사진&#10;&#10;자동 생성된 설명">
            <a:extLst>
              <a:ext uri="{FF2B5EF4-FFF2-40B4-BE49-F238E27FC236}">
                <a16:creationId xmlns:a16="http://schemas.microsoft.com/office/drawing/2014/main" id="{9EAF21D7-28D3-16A2-8617-0EBC515D3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892" y="3467101"/>
            <a:ext cx="4991329" cy="2592238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737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중점연구과제</a:t>
            </a:r>
            <a:r>
              <a:rPr lang="en-US" altLang="ko-KR" sz="3200" b="1" dirty="0"/>
              <a:t>_ </a:t>
            </a:r>
            <a:r>
              <a:rPr lang="ko-KR" altLang="en-US" sz="3200" b="1" dirty="0"/>
              <a:t>서버 이중화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241B9-B5A6-2A50-4D92-467B60F280F5}"/>
              </a:ext>
            </a:extLst>
          </p:cNvPr>
          <p:cNvSpPr txBox="1"/>
          <p:nvPr/>
        </p:nvSpPr>
        <p:spPr>
          <a:xfrm>
            <a:off x="270140" y="958232"/>
            <a:ext cx="11674209" cy="2312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데이터 복제 </a:t>
            </a:r>
            <a:r>
              <a:rPr lang="en-US" altLang="ko-KR" sz="1400" b="1" dirty="0"/>
              <a:t>(Data Replica)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dirty="0"/>
              <a:t>  : Active </a:t>
            </a:r>
            <a:r>
              <a:rPr lang="ko-KR" altLang="en-US" sz="1400" dirty="0"/>
              <a:t>상태인 서버만 클라이언트와 통신을 하도록 하였습니다</a:t>
            </a:r>
            <a:r>
              <a:rPr lang="en-US" altLang="ko-KR" sz="1400" dirty="0"/>
              <a:t>. </a:t>
            </a:r>
            <a:r>
              <a:rPr lang="en-US" altLang="ko-KR" sz="1200" dirty="0"/>
              <a:t>(NPC</a:t>
            </a:r>
            <a:r>
              <a:rPr lang="ko-KR" altLang="en-US" sz="1200" dirty="0"/>
              <a:t>서버</a:t>
            </a:r>
            <a:r>
              <a:rPr lang="en-US" altLang="ko-KR" sz="1200" dirty="0"/>
              <a:t>(Active)</a:t>
            </a:r>
            <a:r>
              <a:rPr lang="ko-KR" altLang="en-US" sz="1200" dirty="0"/>
              <a:t>의 경우 클라이언트가 아닌 로직 서버와 통신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그렇기 때문에 </a:t>
            </a:r>
            <a:r>
              <a:rPr lang="en-US" altLang="ko-KR" sz="1400" dirty="0"/>
              <a:t>Standby </a:t>
            </a:r>
            <a:r>
              <a:rPr lang="ko-KR" altLang="en-US" sz="1400" dirty="0"/>
              <a:t>서버는 </a:t>
            </a:r>
            <a:r>
              <a:rPr lang="ko-KR" altLang="en-US" sz="1400" dirty="0" err="1"/>
              <a:t>인게임</a:t>
            </a:r>
            <a:r>
              <a:rPr lang="ko-KR" altLang="en-US" sz="1400" dirty="0"/>
              <a:t> 정보가 업데이트되지 않아 </a:t>
            </a:r>
            <a:r>
              <a:rPr lang="en-US" altLang="ko-KR" sz="1400" dirty="0"/>
              <a:t>Failover</a:t>
            </a:r>
            <a:r>
              <a:rPr lang="ko-KR" altLang="en-US" sz="1400" dirty="0"/>
              <a:t> 이후 서비스를 이어받게 되었을 때</a:t>
            </a:r>
            <a:endParaRPr lang="en-US" altLang="ko-KR" sz="1400" dirty="0"/>
          </a:p>
          <a:p>
            <a:pPr>
              <a:lnSpc>
                <a:spcPct val="150000"/>
              </a:lnSpc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세션 정보는 물론이고 여러 </a:t>
            </a:r>
            <a:r>
              <a:rPr lang="ko-KR" altLang="en-US" sz="1400" dirty="0" err="1"/>
              <a:t>인게임</a:t>
            </a:r>
            <a:r>
              <a:rPr lang="ko-KR" altLang="en-US" sz="1400" dirty="0"/>
              <a:t> 정보들이 초기화되는 문제가 생깁니다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dirty="0"/>
              <a:t> </a:t>
            </a:r>
            <a:r>
              <a:rPr lang="ko-KR" altLang="en-US" sz="1400" dirty="0"/>
              <a:t> 이러한 </a:t>
            </a:r>
            <a:r>
              <a:rPr lang="en-US" altLang="ko-KR" sz="1400" dirty="0"/>
              <a:t>Failover</a:t>
            </a:r>
            <a:r>
              <a:rPr lang="ko-KR" altLang="en-US" sz="1400" dirty="0"/>
              <a:t> 이후 정보가 초기화되는 문제를 막기 위해 수평 확장된 서버간 데이터를 복제할 필요가 생겼습니다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dirty="0"/>
              <a:t>  Active </a:t>
            </a:r>
            <a:r>
              <a:rPr lang="ko-KR" altLang="en-US" sz="1400" dirty="0"/>
              <a:t>서버는 주기적으로 </a:t>
            </a:r>
            <a:r>
              <a:rPr lang="en-US" altLang="ko-KR" sz="1400" dirty="0"/>
              <a:t>Standby </a:t>
            </a:r>
            <a:r>
              <a:rPr lang="ko-KR" altLang="en-US" sz="1400" dirty="0"/>
              <a:t>서버에게 자신이 갖고 있는 </a:t>
            </a:r>
            <a:r>
              <a:rPr lang="ko-KR" altLang="en-US" sz="1400" dirty="0" err="1"/>
              <a:t>인게임</a:t>
            </a:r>
            <a:r>
              <a:rPr lang="ko-KR" altLang="en-US" sz="1400" dirty="0"/>
              <a:t> 정보들</a:t>
            </a:r>
            <a:r>
              <a:rPr lang="en-US" altLang="ko-KR" sz="1200" dirty="0"/>
              <a:t>(ex. </a:t>
            </a:r>
            <a:r>
              <a:rPr lang="ko-KR" altLang="en-US" sz="1200" dirty="0"/>
              <a:t>세션 정보</a:t>
            </a:r>
            <a:r>
              <a:rPr lang="en-US" altLang="ko-KR" sz="1200" dirty="0"/>
              <a:t>, </a:t>
            </a:r>
            <a:r>
              <a:rPr lang="ko-KR" altLang="en-US" sz="1200" dirty="0"/>
              <a:t>미션 상태 등</a:t>
            </a:r>
            <a:r>
              <a:rPr lang="en-US" altLang="ko-KR" sz="1200" dirty="0"/>
              <a:t>)</a:t>
            </a:r>
            <a:r>
              <a:rPr lang="ko-KR" altLang="en-US" sz="1400" dirty="0"/>
              <a:t>을 패킷을 통해 보내주도록 하였고</a:t>
            </a:r>
            <a:r>
              <a:rPr lang="en-US" altLang="ko-KR" sz="1400" dirty="0"/>
              <a:t>,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dirty="0"/>
              <a:t>  Standby </a:t>
            </a:r>
            <a:r>
              <a:rPr lang="ko-KR" altLang="en-US" sz="1400" dirty="0"/>
              <a:t>서버는 이를 받아 자신의 세션 및 여러 </a:t>
            </a:r>
            <a:r>
              <a:rPr lang="ko-KR" altLang="en-US" sz="1400" dirty="0" err="1"/>
              <a:t>인게임</a:t>
            </a:r>
            <a:r>
              <a:rPr lang="ko-KR" altLang="en-US" sz="1400" dirty="0"/>
              <a:t> 객체들의 정보를 패킷의 정보들로 업데이트하도록 구현하였습니다</a:t>
            </a:r>
            <a:r>
              <a:rPr lang="en-US" altLang="ko-KR" sz="1400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20EB63-0897-1798-BB93-89DAD4C902FE}"/>
              </a:ext>
            </a:extLst>
          </p:cNvPr>
          <p:cNvSpPr txBox="1"/>
          <p:nvPr/>
        </p:nvSpPr>
        <p:spPr>
          <a:xfrm>
            <a:off x="428445" y="6120683"/>
            <a:ext cx="11674209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▲ 클라이언트가 연결되어 있는 상태에서 </a:t>
            </a:r>
            <a:r>
              <a:rPr lang="en-US" altLang="ko-KR" sz="1400" dirty="0"/>
              <a:t>Active </a:t>
            </a:r>
            <a:r>
              <a:rPr lang="ko-KR" altLang="en-US" sz="1400" dirty="0"/>
              <a:t>서버를 강제 종료하여 </a:t>
            </a:r>
            <a:r>
              <a:rPr lang="en-US" altLang="ko-KR" sz="1400" dirty="0"/>
              <a:t>Failover</a:t>
            </a:r>
            <a:r>
              <a:rPr lang="ko-KR" altLang="en-US" sz="1400" dirty="0"/>
              <a:t>가 이뤄진 후에도 </a:t>
            </a:r>
            <a:endParaRPr lang="en-US" altLang="ko-KR" sz="1400" dirty="0"/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클라이언트 정보</a:t>
            </a:r>
            <a:r>
              <a:rPr lang="en-US" altLang="ko-KR" sz="1400" dirty="0"/>
              <a:t>(</a:t>
            </a:r>
            <a:r>
              <a:rPr lang="ko-KR" altLang="en-US" sz="1400" dirty="0"/>
              <a:t>위치</a:t>
            </a:r>
            <a:r>
              <a:rPr lang="en-US" altLang="ko-KR" sz="1400" dirty="0"/>
              <a:t>, HP,</a:t>
            </a:r>
            <a:r>
              <a:rPr lang="ko-KR" altLang="en-US" sz="1400" dirty="0"/>
              <a:t> 총알</a:t>
            </a:r>
            <a:r>
              <a:rPr lang="en-US" altLang="ko-KR" sz="1400" dirty="0"/>
              <a:t>, </a:t>
            </a:r>
            <a:r>
              <a:rPr lang="ko-KR" altLang="en-US" sz="1400" dirty="0"/>
              <a:t>미션 등</a:t>
            </a:r>
            <a:r>
              <a:rPr lang="en-US" altLang="ko-KR" sz="1400" dirty="0"/>
              <a:t>)</a:t>
            </a:r>
            <a:r>
              <a:rPr lang="ko-KR" altLang="en-US" sz="1400" dirty="0"/>
              <a:t>가 그대로 유지되며</a:t>
            </a:r>
            <a:r>
              <a:rPr lang="en-US" altLang="ko-KR" sz="1400" dirty="0"/>
              <a:t>,</a:t>
            </a:r>
            <a:r>
              <a:rPr lang="ko-KR" altLang="en-US" sz="1400" dirty="0"/>
              <a:t> 서버 시간도 잘 흘러가는 모습입니다</a:t>
            </a:r>
            <a:r>
              <a:rPr lang="en-US" altLang="ko-KR" sz="1400" dirty="0"/>
              <a:t>.</a:t>
            </a:r>
          </a:p>
        </p:txBody>
      </p:sp>
      <p:pic>
        <p:nvPicPr>
          <p:cNvPr id="6" name="그림 5" descr="야외, 건물, 스크린샷, 자동차이(가) 표시된 사진&#10;&#10;자동 생성된 설명">
            <a:extLst>
              <a:ext uri="{FF2B5EF4-FFF2-40B4-BE49-F238E27FC236}">
                <a16:creationId xmlns:a16="http://schemas.microsoft.com/office/drawing/2014/main" id="{090A60C4-BCAC-E7E8-7B76-93E56BE1F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18" y="3819155"/>
            <a:ext cx="3276842" cy="1734222"/>
          </a:xfrm>
          <a:prstGeom prst="rect">
            <a:avLst/>
          </a:prstGeom>
        </p:spPr>
      </p:pic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AD61B679-9DD2-50E3-2A97-0DB6069CF987}"/>
              </a:ext>
            </a:extLst>
          </p:cNvPr>
          <p:cNvSpPr/>
          <p:nvPr/>
        </p:nvSpPr>
        <p:spPr>
          <a:xfrm>
            <a:off x="3238385" y="4661975"/>
            <a:ext cx="361950" cy="27622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야외, 건물, 스크린샷, 자동차이(가) 표시된 사진&#10;&#10;자동 생성된 설명">
            <a:extLst>
              <a:ext uri="{FF2B5EF4-FFF2-40B4-BE49-F238E27FC236}">
                <a16:creationId xmlns:a16="http://schemas.microsoft.com/office/drawing/2014/main" id="{DF1D5F3B-E6F0-656E-2D29-27403EE648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640" y="3807365"/>
            <a:ext cx="3276842" cy="1734222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316D9314-F01F-81D6-B91C-B4139FF8F039}"/>
              </a:ext>
            </a:extLst>
          </p:cNvPr>
          <p:cNvSpPr/>
          <p:nvPr/>
        </p:nvSpPr>
        <p:spPr>
          <a:xfrm>
            <a:off x="8488424" y="4686266"/>
            <a:ext cx="361950" cy="27622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C365D0-1261-FAF3-4046-E373B0B76B49}"/>
              </a:ext>
            </a:extLst>
          </p:cNvPr>
          <p:cNvSpPr/>
          <p:nvPr/>
        </p:nvSpPr>
        <p:spPr>
          <a:xfrm>
            <a:off x="3553488" y="5097114"/>
            <a:ext cx="3276841" cy="233259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C2FAB09-0E7E-6A03-8F8A-3F3D4B3A33C4}"/>
              </a:ext>
            </a:extLst>
          </p:cNvPr>
          <p:cNvSpPr/>
          <p:nvPr/>
        </p:nvSpPr>
        <p:spPr>
          <a:xfrm>
            <a:off x="8739179" y="3834210"/>
            <a:ext cx="421599" cy="272960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A33E554-0FC9-F787-3B71-96D492AE13B9}"/>
              </a:ext>
            </a:extLst>
          </p:cNvPr>
          <p:cNvSpPr/>
          <p:nvPr/>
        </p:nvSpPr>
        <p:spPr>
          <a:xfrm>
            <a:off x="11488343" y="3956381"/>
            <a:ext cx="594600" cy="355560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037BC80-E891-B95B-9085-A6E011062ACA}"/>
              </a:ext>
            </a:extLst>
          </p:cNvPr>
          <p:cNvSpPr/>
          <p:nvPr/>
        </p:nvSpPr>
        <p:spPr>
          <a:xfrm>
            <a:off x="11308359" y="5186027"/>
            <a:ext cx="774583" cy="355560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1D7CA2E-3051-27BD-98E7-A3A54349F806}"/>
              </a:ext>
            </a:extLst>
          </p:cNvPr>
          <p:cNvSpPr/>
          <p:nvPr/>
        </p:nvSpPr>
        <p:spPr>
          <a:xfrm>
            <a:off x="117351" y="3825999"/>
            <a:ext cx="421599" cy="272960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8F0C6F-D66E-C3FF-1F2A-383C47C2245E}"/>
              </a:ext>
            </a:extLst>
          </p:cNvPr>
          <p:cNvSpPr/>
          <p:nvPr/>
        </p:nvSpPr>
        <p:spPr>
          <a:xfrm>
            <a:off x="2866515" y="3948170"/>
            <a:ext cx="594600" cy="355560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7B00073-F152-7197-D8EE-0D7790B5FF29}"/>
              </a:ext>
            </a:extLst>
          </p:cNvPr>
          <p:cNvSpPr/>
          <p:nvPr/>
        </p:nvSpPr>
        <p:spPr>
          <a:xfrm>
            <a:off x="2686531" y="5177816"/>
            <a:ext cx="757995" cy="355560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8383AA-ED2E-4770-AB55-8C17D78229DF}"/>
              </a:ext>
            </a:extLst>
          </p:cNvPr>
          <p:cNvSpPr txBox="1"/>
          <p:nvPr/>
        </p:nvSpPr>
        <p:spPr>
          <a:xfrm>
            <a:off x="6830329" y="5072788"/>
            <a:ext cx="1583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Active </a:t>
            </a:r>
            <a:r>
              <a:rPr lang="ko-KR" altLang="en-US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서버로 승격</a:t>
            </a:r>
          </a:p>
        </p:txBody>
      </p:sp>
    </p:spTree>
    <p:extLst>
      <p:ext uri="{BB962C8B-B14F-4D97-AF65-F5344CB8AC3E}">
        <p14:creationId xmlns:p14="http://schemas.microsoft.com/office/powerpoint/2010/main" val="1901780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737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기타 구현 사항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241B9-B5A6-2A50-4D92-467B60F280F5}"/>
              </a:ext>
            </a:extLst>
          </p:cNvPr>
          <p:cNvSpPr txBox="1"/>
          <p:nvPr/>
        </p:nvSpPr>
        <p:spPr>
          <a:xfrm>
            <a:off x="270140" y="958232"/>
            <a:ext cx="11674209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</a:t>
            </a:r>
            <a:r>
              <a:rPr lang="en-US" altLang="ko-KR" sz="1400" b="1" dirty="0"/>
              <a:t>Ray Cast </a:t>
            </a:r>
            <a:r>
              <a:rPr lang="ko-KR" altLang="en-US" sz="1400" b="1" dirty="0"/>
              <a:t>구현</a:t>
            </a:r>
            <a:endParaRPr lang="en-US" altLang="ko-KR" sz="1400" b="1" dirty="0"/>
          </a:p>
          <a:p>
            <a:pPr>
              <a:lnSpc>
                <a:spcPct val="150000"/>
              </a:lnSpc>
              <a:defRPr/>
            </a:pPr>
            <a:r>
              <a:rPr lang="ko-KR" altLang="en-US" sz="1400" dirty="0"/>
              <a:t>유클리드 벡터 공간에서 광선</a:t>
            </a:r>
            <a:r>
              <a:rPr lang="en-US" altLang="ko-KR" sz="1400" dirty="0"/>
              <a:t>-</a:t>
            </a:r>
            <a:r>
              <a:rPr lang="ko-KR" altLang="en-US" sz="1400" dirty="0"/>
              <a:t>평면의 교점 구하는 방식을 이용해 </a:t>
            </a:r>
            <a:r>
              <a:rPr lang="en-US" altLang="ko-KR" sz="1400" dirty="0"/>
              <a:t>Ray Cast</a:t>
            </a:r>
            <a:r>
              <a:rPr lang="ko-KR" altLang="en-US" sz="1400" dirty="0"/>
              <a:t>를 직접 구현하여</a:t>
            </a:r>
            <a:endParaRPr lang="en-US" altLang="ko-KR" sz="1400" dirty="0"/>
          </a:p>
          <a:p>
            <a:pPr>
              <a:lnSpc>
                <a:spcPct val="150000"/>
              </a:lnSpc>
              <a:defRPr/>
            </a:pPr>
            <a:r>
              <a:rPr lang="ko-KR" altLang="en-US" sz="1400" dirty="0"/>
              <a:t>플레이어와 </a:t>
            </a:r>
            <a:r>
              <a:rPr lang="en-US" altLang="ko-KR" sz="1400" dirty="0"/>
              <a:t>NPC</a:t>
            </a:r>
            <a:r>
              <a:rPr lang="ko-KR" altLang="en-US" sz="1400" dirty="0"/>
              <a:t>의 사격 공격에 대한 충돌 처리에 사용하였습니다</a:t>
            </a:r>
            <a:r>
              <a:rPr lang="en-US" altLang="ko-KR" sz="1400" dirty="0"/>
              <a:t>.</a:t>
            </a:r>
            <a:endParaRPr lang="en-US" altLang="ko-KR" sz="1400" dirty="0">
              <a:highlight>
                <a:srgbClr val="FFFF00"/>
              </a:highlight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9F55A98-7D48-0C2A-60C1-A17EC080AFC6}"/>
              </a:ext>
            </a:extLst>
          </p:cNvPr>
          <p:cNvSpPr/>
          <p:nvPr/>
        </p:nvSpPr>
        <p:spPr>
          <a:xfrm>
            <a:off x="882555" y="2860366"/>
            <a:ext cx="100668" cy="922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56CAB8E-46EC-9F4F-2422-B4394348567A}"/>
              </a:ext>
            </a:extLst>
          </p:cNvPr>
          <p:cNvCxnSpPr>
            <a:cxnSpLocks/>
          </p:cNvCxnSpPr>
          <p:nvPr/>
        </p:nvCxnSpPr>
        <p:spPr>
          <a:xfrm flipV="1">
            <a:off x="1057219" y="3864071"/>
            <a:ext cx="2846839" cy="1797137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F318CC0-53C5-6152-1C03-DDDFECE28B3F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983223" y="2906506"/>
            <a:ext cx="2314274" cy="2117154"/>
          </a:xfrm>
          <a:prstGeom prst="line">
            <a:avLst/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F5A4D84-1CDB-A16B-CBBB-8E02C4100B72}"/>
              </a:ext>
            </a:extLst>
          </p:cNvPr>
          <p:cNvCxnSpPr/>
          <p:nvPr/>
        </p:nvCxnSpPr>
        <p:spPr>
          <a:xfrm flipH="1" flipV="1">
            <a:off x="1073398" y="5303580"/>
            <a:ext cx="192947" cy="226502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4B0A1B1-E6A2-E25C-48F9-00BF2F9D82C5}"/>
              </a:ext>
            </a:extLst>
          </p:cNvPr>
          <p:cNvSpPr txBox="1"/>
          <p:nvPr/>
        </p:nvSpPr>
        <p:spPr>
          <a:xfrm>
            <a:off x="4769344" y="2594249"/>
            <a:ext cx="6844247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1. </a:t>
            </a:r>
            <a:r>
              <a:rPr lang="ko-KR" altLang="en-US" sz="1400" dirty="0"/>
              <a:t>공간 상의 한 점 </a:t>
            </a:r>
            <a:r>
              <a:rPr lang="en-US" altLang="ko-KR" sz="1400" dirty="0"/>
              <a:t>S (</a:t>
            </a:r>
            <a:r>
              <a:rPr lang="ko-KR" altLang="en-US" sz="1400" dirty="0"/>
              <a:t>플레이어 위치</a:t>
            </a:r>
            <a:r>
              <a:rPr lang="en-US" altLang="ko-KR" sz="1400" dirty="0"/>
              <a:t>)</a:t>
            </a:r>
            <a:r>
              <a:rPr lang="ko-KR" altLang="en-US" sz="1400" dirty="0"/>
              <a:t>에서</a:t>
            </a:r>
            <a:endParaRPr lang="en-US" altLang="ko-KR" sz="1400" dirty="0"/>
          </a:p>
          <a:p>
            <a:r>
              <a:rPr lang="en-US" altLang="ko-KR" sz="1400" dirty="0"/>
              <a:t>  D </a:t>
            </a:r>
            <a:r>
              <a:rPr lang="ko-KR" altLang="en-US" sz="1400" dirty="0"/>
              <a:t>방향</a:t>
            </a:r>
            <a:r>
              <a:rPr lang="en-US" altLang="ko-KR" sz="1400" dirty="0"/>
              <a:t> (</a:t>
            </a:r>
            <a:r>
              <a:rPr lang="ko-KR" altLang="en-US" sz="1400" dirty="0"/>
              <a:t>플레이어 카메라 방향</a:t>
            </a:r>
            <a:r>
              <a:rPr lang="en-US" altLang="ko-KR" sz="1400" dirty="0"/>
              <a:t>) </a:t>
            </a:r>
            <a:r>
              <a:rPr lang="ko-KR" altLang="en-US" sz="1400" dirty="0"/>
              <a:t>으로 뻗어 나가는</a:t>
            </a:r>
            <a:endParaRPr lang="en-US" altLang="ko-KR" sz="1400" dirty="0"/>
          </a:p>
          <a:p>
            <a:r>
              <a:rPr lang="en-US" altLang="ko-KR" sz="1400" dirty="0"/>
              <a:t>  </a:t>
            </a:r>
            <a:r>
              <a:rPr lang="ko-KR" altLang="en-US" sz="1400" dirty="0"/>
              <a:t>광선의 방정식을 구합니다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2. </a:t>
            </a:r>
            <a:r>
              <a:rPr lang="ko-KR" altLang="en-US" sz="1400" dirty="0"/>
              <a:t>충돌 검사하려는 객체 </a:t>
            </a:r>
            <a:r>
              <a:rPr lang="ko-KR" altLang="en-US" sz="1400" dirty="0" err="1"/>
              <a:t>바운딩</a:t>
            </a:r>
            <a:r>
              <a:rPr lang="ko-KR" altLang="en-US" sz="1400" dirty="0"/>
              <a:t> 박스의 한 면에 대한</a:t>
            </a:r>
            <a:endParaRPr lang="en-US" altLang="ko-KR" sz="1400" dirty="0"/>
          </a:p>
          <a:p>
            <a:r>
              <a:rPr lang="en-US" altLang="ko-KR" sz="1400" dirty="0"/>
              <a:t>  </a:t>
            </a:r>
            <a:r>
              <a:rPr lang="ko-KR" altLang="en-US" sz="1400" dirty="0"/>
              <a:t>평면의 방정식을 구합니다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3. </a:t>
            </a:r>
            <a:r>
              <a:rPr lang="ko-KR" altLang="en-US" sz="1400" dirty="0"/>
              <a:t>광선의 방정식과 평면의 방정식이 교점</a:t>
            </a:r>
            <a:r>
              <a:rPr lang="en-US" altLang="ko-KR" sz="1400" dirty="0"/>
              <a:t> P (</a:t>
            </a:r>
            <a:r>
              <a:rPr lang="ko-KR" altLang="en-US" sz="1400" dirty="0" err="1"/>
              <a:t>충돌점</a:t>
            </a:r>
            <a:r>
              <a:rPr lang="en-US" altLang="ko-KR" sz="1400" dirty="0"/>
              <a:t>)</a:t>
            </a:r>
            <a:r>
              <a:rPr lang="ko-KR" altLang="en-US" sz="1400" dirty="0"/>
              <a:t>을 구합니다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4. </a:t>
            </a:r>
            <a:r>
              <a:rPr lang="ko-KR" altLang="en-US" sz="1400" dirty="0"/>
              <a:t>점 </a:t>
            </a:r>
            <a:r>
              <a:rPr lang="en-US" altLang="ko-KR" sz="1400" dirty="0"/>
              <a:t>P</a:t>
            </a:r>
            <a:r>
              <a:rPr lang="ko-KR" altLang="en-US" sz="1400" dirty="0"/>
              <a:t>가 평면 내부에 존재하는지 검사합니다</a:t>
            </a:r>
            <a:r>
              <a:rPr lang="en-US" altLang="ko-KR" sz="1400" dirty="0"/>
              <a:t>.</a:t>
            </a:r>
          </a:p>
          <a:p>
            <a:r>
              <a:rPr lang="en-US" altLang="ko-KR" sz="1100" dirty="0"/>
              <a:t>  (</a:t>
            </a:r>
            <a:r>
              <a:rPr lang="ko-KR" altLang="en-US" sz="1100" dirty="0"/>
              <a:t>점 </a:t>
            </a:r>
            <a:r>
              <a:rPr lang="en-US" altLang="ko-KR" sz="1100" dirty="0"/>
              <a:t>P</a:t>
            </a:r>
            <a:r>
              <a:rPr lang="ko-KR" altLang="en-US" sz="1100" dirty="0"/>
              <a:t>의 </a:t>
            </a:r>
            <a:r>
              <a:rPr lang="en-US" altLang="ko-KR" sz="1100" dirty="0"/>
              <a:t>x, y, z </a:t>
            </a:r>
            <a:r>
              <a:rPr lang="ko-KR" altLang="en-US" sz="1100" dirty="0"/>
              <a:t>값을 갖고 사각형의 좌측상단 점과</a:t>
            </a:r>
            <a:r>
              <a:rPr lang="en-US" altLang="ko-KR" sz="1100" dirty="0"/>
              <a:t> </a:t>
            </a:r>
            <a:r>
              <a:rPr lang="ko-KR" altLang="en-US" sz="1100" dirty="0"/>
              <a:t>우측하단 점 사이에 있는 지 확인합니다</a:t>
            </a:r>
            <a:r>
              <a:rPr lang="en-US" altLang="ko-KR" sz="1100" dirty="0"/>
              <a:t>.)</a:t>
            </a:r>
          </a:p>
          <a:p>
            <a:endParaRPr lang="en-US" altLang="ko-KR" sz="1400" dirty="0"/>
          </a:p>
          <a:p>
            <a:r>
              <a:rPr lang="en-US" altLang="ko-KR" sz="1400" dirty="0"/>
              <a:t>5. 2~4</a:t>
            </a:r>
            <a:r>
              <a:rPr lang="ko-KR" altLang="en-US" sz="1400" dirty="0"/>
              <a:t>의 과정을 객체 </a:t>
            </a:r>
            <a:r>
              <a:rPr lang="ko-KR" altLang="en-US" sz="1400" dirty="0" err="1"/>
              <a:t>바운딩</a:t>
            </a:r>
            <a:r>
              <a:rPr lang="ko-KR" altLang="en-US" sz="1400" dirty="0"/>
              <a:t> 박스의 면들 중</a:t>
            </a:r>
            <a:r>
              <a:rPr lang="en-US" altLang="ko-KR" sz="1400" dirty="0"/>
              <a:t> </a:t>
            </a:r>
            <a:r>
              <a:rPr lang="ko-KR" altLang="en-US" sz="1400" dirty="0" err="1"/>
              <a:t>은면이</a:t>
            </a:r>
            <a:r>
              <a:rPr lang="ko-KR" altLang="en-US" sz="1400" dirty="0"/>
              <a:t> 아닌 면에 대해서 진행합니다</a:t>
            </a:r>
            <a:r>
              <a:rPr lang="en-US" altLang="ko-KR" sz="1400" dirty="0"/>
              <a:t>.</a:t>
            </a:r>
          </a:p>
          <a:p>
            <a:r>
              <a:rPr lang="en-US" altLang="ko-KR" sz="1100" dirty="0"/>
              <a:t>  (</a:t>
            </a:r>
            <a:r>
              <a:rPr lang="ko-KR" altLang="en-US" sz="1100" dirty="0" err="1"/>
              <a:t>은면인지에</a:t>
            </a:r>
            <a:r>
              <a:rPr lang="ko-KR" altLang="en-US" sz="1100" dirty="0"/>
              <a:t> 대한 여부는 평면 </a:t>
            </a:r>
            <a:r>
              <a:rPr lang="ko-KR" altLang="en-US" sz="1100" dirty="0" err="1"/>
              <a:t>법선벡터와</a:t>
            </a:r>
            <a:r>
              <a:rPr lang="ko-KR" altLang="en-US" sz="1100" dirty="0"/>
              <a:t> 벡터 </a:t>
            </a:r>
            <a:r>
              <a:rPr lang="en-US" altLang="ko-KR" sz="1100" dirty="0"/>
              <a:t>D</a:t>
            </a:r>
            <a:r>
              <a:rPr lang="ko-KR" altLang="en-US" sz="1100" dirty="0"/>
              <a:t>를</a:t>
            </a:r>
            <a:r>
              <a:rPr lang="en-US" altLang="ko-KR" sz="1100" dirty="0"/>
              <a:t> </a:t>
            </a:r>
            <a:r>
              <a:rPr lang="ko-KR" altLang="en-US" sz="1100" dirty="0" err="1"/>
              <a:t>내적하여</a:t>
            </a:r>
            <a:r>
              <a:rPr lang="ko-KR" altLang="en-US" sz="1100" dirty="0"/>
              <a:t> 검사합니다</a:t>
            </a:r>
            <a:r>
              <a:rPr lang="en-US" altLang="ko-KR" sz="1100" dirty="0"/>
              <a:t>.)</a:t>
            </a:r>
          </a:p>
          <a:p>
            <a:endParaRPr lang="en-US" altLang="ko-KR" sz="1100" dirty="0"/>
          </a:p>
          <a:p>
            <a:r>
              <a:rPr lang="en-US" altLang="ko-KR" sz="1400" dirty="0"/>
              <a:t>6. </a:t>
            </a:r>
            <a:r>
              <a:rPr lang="ko-KR" altLang="en-US" sz="1400" dirty="0"/>
              <a:t>지금까지의 결과로 나온 충돌점들 중 </a:t>
            </a:r>
            <a:r>
              <a:rPr lang="en-US" altLang="ko-KR" sz="1400" dirty="0"/>
              <a:t>S</a:t>
            </a:r>
            <a:r>
              <a:rPr lang="ko-KR" altLang="en-US" sz="1400" dirty="0"/>
              <a:t>와의 거리가 가장 가까운 점을 구하고</a:t>
            </a:r>
            <a:r>
              <a:rPr lang="en-US" altLang="ko-KR" sz="1400" dirty="0"/>
              <a:t>, </a:t>
            </a:r>
          </a:p>
          <a:p>
            <a:r>
              <a:rPr lang="en-US" altLang="ko-KR" sz="1400" dirty="0"/>
              <a:t>  </a:t>
            </a:r>
            <a:r>
              <a:rPr lang="ko-KR" altLang="en-US" sz="1400" dirty="0"/>
              <a:t>이를 </a:t>
            </a:r>
            <a:r>
              <a:rPr lang="en-US" altLang="ko-KR" sz="1400" dirty="0"/>
              <a:t>Ray Cast</a:t>
            </a:r>
            <a:r>
              <a:rPr lang="ko-KR" altLang="en-US" sz="1400" dirty="0"/>
              <a:t>의 최종 결과로 반환합니다</a:t>
            </a:r>
            <a:r>
              <a:rPr lang="en-US" altLang="ko-KR" sz="1400" dirty="0"/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6D2F56-AD9D-77ED-FA81-3925AB421F37}"/>
              </a:ext>
            </a:extLst>
          </p:cNvPr>
          <p:cNvSpPr txBox="1"/>
          <p:nvPr/>
        </p:nvSpPr>
        <p:spPr>
          <a:xfrm>
            <a:off x="698690" y="2519399"/>
            <a:ext cx="1770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 </a:t>
            </a:r>
            <a:r>
              <a:rPr lang="en-US" altLang="ko-KR" sz="1200" dirty="0"/>
              <a:t>(</a:t>
            </a:r>
            <a:r>
              <a:rPr lang="ko-KR" altLang="en-US" sz="1200" dirty="0"/>
              <a:t>플레이어 위치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DB3CF2-DEC2-1CF2-D212-23B5EBAE4074}"/>
              </a:ext>
            </a:extLst>
          </p:cNvPr>
          <p:cNvSpPr txBox="1"/>
          <p:nvPr/>
        </p:nvSpPr>
        <p:spPr>
          <a:xfrm>
            <a:off x="698690" y="4949145"/>
            <a:ext cx="1770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 </a:t>
            </a:r>
            <a:r>
              <a:rPr lang="en-US" altLang="ko-KR" sz="1200" dirty="0"/>
              <a:t>(</a:t>
            </a:r>
            <a:r>
              <a:rPr lang="ko-KR" altLang="en-US" sz="1200" dirty="0"/>
              <a:t>평면의 </a:t>
            </a:r>
            <a:r>
              <a:rPr lang="ko-KR" altLang="en-US" sz="1200" dirty="0" err="1"/>
              <a:t>법선벡터</a:t>
            </a:r>
            <a:r>
              <a:rPr lang="en-US" altLang="ko-KR" sz="1200" dirty="0"/>
              <a:t>)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BED936-0560-480B-42E3-C848B4632E95}"/>
              </a:ext>
            </a:extLst>
          </p:cNvPr>
          <p:cNvSpPr txBox="1"/>
          <p:nvPr/>
        </p:nvSpPr>
        <p:spPr>
          <a:xfrm>
            <a:off x="428445" y="5528795"/>
            <a:ext cx="23566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평면</a:t>
            </a:r>
            <a:endParaRPr lang="en-US" altLang="ko-KR" sz="14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객체 </a:t>
            </a:r>
            <a:r>
              <a:rPr lang="ko-KR" altLang="en-US" sz="1200" dirty="0" err="1"/>
              <a:t>바운딩박스의</a:t>
            </a:r>
            <a:r>
              <a:rPr lang="ko-KR" altLang="en-US" sz="1200" dirty="0"/>
              <a:t> 한 면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FD2490-BB1C-BD13-D5F8-B27E54C3660C}"/>
              </a:ext>
            </a:extLst>
          </p:cNvPr>
          <p:cNvSpPr txBox="1"/>
          <p:nvPr/>
        </p:nvSpPr>
        <p:spPr>
          <a:xfrm>
            <a:off x="3392002" y="4895625"/>
            <a:ext cx="545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Ray</a:t>
            </a:r>
            <a:endParaRPr lang="ko-KR" altLang="en-US" sz="14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60C8F03-A23C-77DB-3AE5-3557C5D42DCD}"/>
              </a:ext>
            </a:extLst>
          </p:cNvPr>
          <p:cNvSpPr/>
          <p:nvPr/>
        </p:nvSpPr>
        <p:spPr>
          <a:xfrm>
            <a:off x="2741487" y="4521793"/>
            <a:ext cx="100668" cy="922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2E8C6F-4E5D-A95C-D7D0-A7D781DBD09A}"/>
              </a:ext>
            </a:extLst>
          </p:cNvPr>
          <p:cNvSpPr txBox="1"/>
          <p:nvPr/>
        </p:nvSpPr>
        <p:spPr>
          <a:xfrm>
            <a:off x="2862399" y="4383267"/>
            <a:ext cx="1041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</a:t>
            </a:r>
            <a:r>
              <a:rPr lang="ko-KR" altLang="en-US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충돌점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D89B39B-2EA4-2C8C-00A8-345FAAEAABCA}"/>
              </a:ext>
            </a:extLst>
          </p:cNvPr>
          <p:cNvSpPr/>
          <p:nvPr/>
        </p:nvSpPr>
        <p:spPr>
          <a:xfrm>
            <a:off x="4599087" y="2382536"/>
            <a:ext cx="7087759" cy="387425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5E0DCA10-1A76-C385-A1B6-EDD52FEF7709}"/>
              </a:ext>
            </a:extLst>
          </p:cNvPr>
          <p:cNvSpPr/>
          <p:nvPr/>
        </p:nvSpPr>
        <p:spPr>
          <a:xfrm>
            <a:off x="3251728" y="4980871"/>
            <a:ext cx="100668" cy="922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D687C7B-82D4-DD4E-3F59-936C7C1F4FAA}"/>
              </a:ext>
            </a:extLst>
          </p:cNvPr>
          <p:cNvSpPr txBox="1"/>
          <p:nvPr/>
        </p:nvSpPr>
        <p:spPr>
          <a:xfrm>
            <a:off x="1616406" y="3057246"/>
            <a:ext cx="1168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D </a:t>
            </a:r>
            <a:r>
              <a:rPr lang="en-US" altLang="ko-KR" sz="1200" dirty="0"/>
              <a:t>(</a:t>
            </a:r>
            <a:r>
              <a:rPr lang="ko-KR" altLang="en-US" sz="1200" dirty="0"/>
              <a:t>공격 방향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37EA59E-AB58-38C1-B7B3-159A1C6E4E5F}"/>
              </a:ext>
            </a:extLst>
          </p:cNvPr>
          <p:cNvCxnSpPr>
            <a:cxnSpLocks/>
          </p:cNvCxnSpPr>
          <p:nvPr/>
        </p:nvCxnSpPr>
        <p:spPr>
          <a:xfrm>
            <a:off x="1696766" y="3107925"/>
            <a:ext cx="175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3FEBD85-22D4-E53D-92DC-12EB2B4DBBE8}"/>
              </a:ext>
            </a:extLst>
          </p:cNvPr>
          <p:cNvCxnSpPr>
            <a:cxnSpLocks/>
          </p:cNvCxnSpPr>
          <p:nvPr/>
        </p:nvCxnSpPr>
        <p:spPr>
          <a:xfrm>
            <a:off x="1372441" y="3099049"/>
            <a:ext cx="243965" cy="227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EB3DC3-B4F1-309F-5DCE-63C310040C79}"/>
              </a:ext>
            </a:extLst>
          </p:cNvPr>
          <p:cNvSpPr/>
          <p:nvPr/>
        </p:nvSpPr>
        <p:spPr>
          <a:xfrm>
            <a:off x="4860269" y="2229129"/>
            <a:ext cx="2869529" cy="3505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chemeClr val="tx1"/>
                </a:solidFill>
              </a:rPr>
              <a:t>충돌점</a:t>
            </a:r>
            <a:r>
              <a:rPr lang="en-US" altLang="ko-KR" sz="1400" b="1" dirty="0">
                <a:solidFill>
                  <a:schemeClr val="tx1"/>
                </a:solidFill>
              </a:rPr>
              <a:t>(P)</a:t>
            </a:r>
            <a:r>
              <a:rPr lang="ko-KR" altLang="en-US" sz="1600" b="1" dirty="0">
                <a:solidFill>
                  <a:schemeClr val="tx1"/>
                </a:solidFill>
              </a:rPr>
              <a:t>은 어떻게 구하는가</a:t>
            </a:r>
            <a:r>
              <a:rPr lang="en-US" altLang="ko-KR" sz="1600" b="1" dirty="0">
                <a:solidFill>
                  <a:schemeClr val="tx1"/>
                </a:solidFill>
              </a:rPr>
              <a:t>?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111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737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기타 구현 사항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241B9-B5A6-2A50-4D92-467B60F280F5}"/>
              </a:ext>
            </a:extLst>
          </p:cNvPr>
          <p:cNvSpPr txBox="1"/>
          <p:nvPr/>
        </p:nvSpPr>
        <p:spPr>
          <a:xfrm>
            <a:off x="270141" y="958232"/>
            <a:ext cx="2238168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</a:t>
            </a:r>
            <a:r>
              <a:rPr lang="en-US" altLang="ko-KR" sz="1400" b="1" dirty="0"/>
              <a:t>Ray Cast </a:t>
            </a:r>
            <a:r>
              <a:rPr lang="ko-KR" altLang="en-US" sz="1400" b="1" dirty="0"/>
              <a:t>구현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계속</a:t>
            </a:r>
            <a:r>
              <a:rPr lang="en-US" altLang="ko-KR" sz="1400" b="1" dirty="0"/>
              <a:t>)</a:t>
            </a:r>
            <a:endParaRPr lang="en-US" altLang="ko-KR" sz="1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3EFF8D-AA99-D9FA-8905-DBC2796F2F9C}"/>
              </a:ext>
            </a:extLst>
          </p:cNvPr>
          <p:cNvSpPr/>
          <p:nvPr/>
        </p:nvSpPr>
        <p:spPr>
          <a:xfrm>
            <a:off x="270141" y="1421537"/>
            <a:ext cx="11674208" cy="51844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// Ray Cast</a:t>
            </a:r>
            <a:endParaRPr lang="ko-KR" altLang="en-US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rgbClr val="FFCC00"/>
                </a:solidFill>
              </a:rPr>
              <a:t>MyRaycast</a:t>
            </a:r>
            <a:r>
              <a:rPr lang="en-US" altLang="ko-KR" sz="950" dirty="0">
                <a:solidFill>
                  <a:srgbClr val="FFCC00"/>
                </a:solidFill>
              </a:rPr>
              <a:t> 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start,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direction,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bg1"/>
                </a:solidFill>
              </a:rPr>
              <a:t>range_limit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bg1"/>
                </a:solidFill>
              </a:rPr>
              <a:t>box_center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bg1"/>
                </a:solidFill>
              </a:rPr>
              <a:t>box_width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bg1"/>
                </a:solidFill>
              </a:rPr>
              <a:t>box_height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bg1"/>
                </a:solidFill>
              </a:rPr>
              <a:t>box_length</a:t>
            </a:r>
            <a:r>
              <a:rPr lang="en-US" altLang="ko-KR" sz="950" dirty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 err="1">
                <a:solidFill>
                  <a:srgbClr val="FFCC00"/>
                </a:solidFill>
              </a:rPr>
              <a:t>GetDistance</a:t>
            </a:r>
            <a:r>
              <a:rPr lang="en-US" altLang="ko-KR" sz="950" dirty="0">
                <a:solidFill>
                  <a:schemeClr val="bg1"/>
                </a:solidFill>
              </a:rPr>
              <a:t>(start, </a:t>
            </a:r>
            <a:r>
              <a:rPr lang="en-US" altLang="ko-KR" sz="950" dirty="0" err="1">
                <a:solidFill>
                  <a:schemeClr val="bg1"/>
                </a:solidFill>
              </a:rPr>
              <a:t>box_center</a:t>
            </a:r>
            <a:r>
              <a:rPr lang="en-US" altLang="ko-KR" sz="950" dirty="0">
                <a:solidFill>
                  <a:schemeClr val="bg1"/>
                </a:solidFill>
              </a:rPr>
              <a:t>) &gt; </a:t>
            </a:r>
            <a:r>
              <a:rPr lang="en-US" altLang="ko-KR" sz="950" dirty="0" err="1">
                <a:solidFill>
                  <a:schemeClr val="bg1"/>
                </a:solidFill>
              </a:rPr>
              <a:t>range_limit</a:t>
            </a:r>
            <a:r>
              <a:rPr lang="en-US" altLang="ko-KR" sz="950" dirty="0">
                <a:solidFill>
                  <a:schemeClr val="bg1"/>
                </a:solidFill>
              </a:rPr>
              <a:t>) return </a:t>
            </a:r>
            <a:r>
              <a:rPr lang="en-US" altLang="ko-KR" sz="950" dirty="0">
                <a:solidFill>
                  <a:srgbClr val="CC66FF"/>
                </a:solidFill>
              </a:rPr>
              <a:t>NONCOLLIDE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</a:t>
            </a:r>
            <a:r>
              <a:rPr lang="en-US" altLang="ko-KR" sz="950" dirty="0">
                <a:solidFill>
                  <a:schemeClr val="bg1"/>
                </a:solidFill>
              </a:rPr>
              <a:t>[8];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for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950" dirty="0">
                <a:solidFill>
                  <a:schemeClr val="bg1"/>
                </a:solidFill>
              </a:rPr>
              <a:t> = 0;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950" dirty="0">
                <a:solidFill>
                  <a:schemeClr val="bg1"/>
                </a:solidFill>
              </a:rPr>
              <a:t>&lt; 8; ++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950" dirty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p[</a:t>
            </a:r>
            <a:r>
              <a:rPr lang="en-US" altLang="ko-KR" sz="950" dirty="0" err="1">
                <a:solidFill>
                  <a:schemeClr val="bg1"/>
                </a:solidFill>
              </a:rPr>
              <a:t>i</a:t>
            </a:r>
            <a:r>
              <a:rPr lang="en-US" altLang="ko-KR" sz="950" dirty="0">
                <a:solidFill>
                  <a:schemeClr val="bg1"/>
                </a:solidFill>
              </a:rPr>
              <a:t>] = </a:t>
            </a:r>
            <a:r>
              <a:rPr lang="en-US" altLang="ko-KR" sz="950" dirty="0" err="1">
                <a:solidFill>
                  <a:srgbClr val="FFCC00"/>
                </a:solidFill>
              </a:rPr>
              <a:t>GetBBPoints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bg1"/>
                </a:solidFill>
              </a:rPr>
              <a:t>box_center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bg1"/>
                </a:solidFill>
              </a:rPr>
              <a:t>box_width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bg1"/>
                </a:solidFill>
              </a:rPr>
              <a:t>box_height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bg1"/>
                </a:solidFill>
              </a:rPr>
              <a:t>box_length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}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tmp_results</a:t>
            </a:r>
            <a:r>
              <a:rPr lang="en-US" altLang="ko-KR" sz="950" dirty="0">
                <a:solidFill>
                  <a:schemeClr val="bg1"/>
                </a:solidFill>
              </a:rPr>
              <a:t>[6];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tmp_results</a:t>
            </a:r>
            <a:r>
              <a:rPr lang="en-US" altLang="ko-KR" sz="950" dirty="0">
                <a:solidFill>
                  <a:schemeClr val="bg1"/>
                </a:solidFill>
              </a:rPr>
              <a:t>[0] = </a:t>
            </a:r>
            <a:r>
              <a:rPr lang="en-US" altLang="ko-KR" sz="950" dirty="0" err="1">
                <a:solidFill>
                  <a:srgbClr val="FFCC00"/>
                </a:solidFill>
              </a:rPr>
              <a:t>IntersectCheck</a:t>
            </a:r>
            <a:r>
              <a:rPr lang="en-US" altLang="ko-KR" sz="950" dirty="0">
                <a:solidFill>
                  <a:srgbClr val="FFCC00"/>
                </a:solidFill>
              </a:rPr>
              <a:t> </a:t>
            </a:r>
            <a:r>
              <a:rPr lang="en-US" altLang="ko-KR" sz="950" dirty="0">
                <a:solidFill>
                  <a:schemeClr val="bg1"/>
                </a:solidFill>
              </a:rPr>
              <a:t>(start, direction, </a:t>
            </a:r>
            <a:r>
              <a:rPr lang="en-US" altLang="ko-KR" sz="950" dirty="0" err="1">
                <a:solidFill>
                  <a:schemeClr val="bg1"/>
                </a:solidFill>
              </a:rPr>
              <a:t>range_limit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</a:t>
            </a:r>
            <a:r>
              <a:rPr lang="en-US" altLang="ko-KR" sz="950" dirty="0">
                <a:solidFill>
                  <a:schemeClr val="bg1"/>
                </a:solidFill>
              </a:rPr>
              <a:t>[0],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</a:t>
            </a:r>
            <a:r>
              <a:rPr lang="en-US" altLang="ko-KR" sz="950" dirty="0">
                <a:solidFill>
                  <a:schemeClr val="bg1"/>
                </a:solidFill>
              </a:rPr>
              <a:t>[1],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</a:t>
            </a:r>
            <a:r>
              <a:rPr lang="en-US" altLang="ko-KR" sz="950" dirty="0">
                <a:solidFill>
                  <a:schemeClr val="bg1"/>
                </a:solidFill>
              </a:rPr>
              <a:t>[2]);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tmp_results</a:t>
            </a:r>
            <a:r>
              <a:rPr lang="en-US" altLang="ko-KR" sz="950" dirty="0">
                <a:solidFill>
                  <a:schemeClr val="bg1"/>
                </a:solidFill>
              </a:rPr>
              <a:t>[0] != </a:t>
            </a:r>
            <a:r>
              <a:rPr lang="en-US" altLang="ko-KR" sz="950" dirty="0">
                <a:solidFill>
                  <a:srgbClr val="CC66FF"/>
                </a:solidFill>
              </a:rPr>
              <a:t>NONCOLLIDE</a:t>
            </a:r>
            <a:r>
              <a:rPr lang="en-US" altLang="ko-KR" sz="950" dirty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(!</a:t>
            </a:r>
            <a:r>
              <a:rPr lang="en-US" altLang="ko-KR" sz="950" dirty="0" err="1">
                <a:solidFill>
                  <a:srgbClr val="FFCC00"/>
                </a:solidFill>
              </a:rPr>
              <a:t>Check_PointInPlane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tmp_results</a:t>
            </a:r>
            <a:r>
              <a:rPr lang="en-US" altLang="ko-KR" sz="950" dirty="0">
                <a:solidFill>
                  <a:schemeClr val="bg1"/>
                </a:solidFill>
              </a:rPr>
              <a:t>[0],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</a:t>
            </a:r>
            <a:r>
              <a:rPr lang="en-US" altLang="ko-KR" sz="950" dirty="0">
                <a:solidFill>
                  <a:schemeClr val="bg1"/>
                </a:solidFill>
              </a:rPr>
              <a:t>[0],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</a:t>
            </a:r>
            <a:r>
              <a:rPr lang="en-US" altLang="ko-KR" sz="950" dirty="0">
                <a:solidFill>
                  <a:schemeClr val="bg1"/>
                </a:solidFill>
              </a:rPr>
              <a:t>[3]))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tmp_results</a:t>
            </a:r>
            <a:r>
              <a:rPr lang="en-US" altLang="ko-KR" sz="950" dirty="0">
                <a:solidFill>
                  <a:schemeClr val="bg1"/>
                </a:solidFill>
              </a:rPr>
              <a:t>[0] = </a:t>
            </a:r>
            <a:r>
              <a:rPr lang="en-US" altLang="ko-KR" sz="950" dirty="0">
                <a:solidFill>
                  <a:srgbClr val="CC66FF"/>
                </a:solidFill>
              </a:rPr>
              <a:t>NONCOLLIDE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}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tmp_results</a:t>
            </a:r>
            <a:r>
              <a:rPr lang="en-US" altLang="ko-KR" sz="950" dirty="0">
                <a:solidFill>
                  <a:schemeClr val="bg1"/>
                </a:solidFill>
              </a:rPr>
              <a:t>[1] = </a:t>
            </a:r>
            <a:r>
              <a:rPr lang="en-US" altLang="ko-KR" sz="950" dirty="0" err="1">
                <a:solidFill>
                  <a:srgbClr val="FFCC00"/>
                </a:solidFill>
              </a:rPr>
              <a:t>IntersectCheck</a:t>
            </a:r>
            <a:r>
              <a:rPr lang="en-US" altLang="ko-KR" sz="950" dirty="0">
                <a:solidFill>
                  <a:schemeClr val="bg1"/>
                </a:solidFill>
              </a:rPr>
              <a:t>(start, direction, </a:t>
            </a:r>
            <a:r>
              <a:rPr lang="en-US" altLang="ko-KR" sz="950" dirty="0" err="1">
                <a:solidFill>
                  <a:schemeClr val="bg1"/>
                </a:solidFill>
              </a:rPr>
              <a:t>range_limit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</a:t>
            </a:r>
            <a:r>
              <a:rPr lang="en-US" altLang="ko-KR" sz="950" dirty="0">
                <a:solidFill>
                  <a:schemeClr val="bg1"/>
                </a:solidFill>
              </a:rPr>
              <a:t>[1],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</a:t>
            </a:r>
            <a:r>
              <a:rPr lang="en-US" altLang="ko-KR" sz="950" dirty="0">
                <a:solidFill>
                  <a:schemeClr val="bg1"/>
                </a:solidFill>
              </a:rPr>
              <a:t>[0],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</a:t>
            </a:r>
            <a:r>
              <a:rPr lang="en-US" altLang="ko-KR" sz="950" dirty="0">
                <a:solidFill>
                  <a:schemeClr val="bg1"/>
                </a:solidFill>
              </a:rPr>
              <a:t>[5]);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tmp_results</a:t>
            </a:r>
            <a:r>
              <a:rPr lang="en-US" altLang="ko-KR" sz="950" dirty="0">
                <a:solidFill>
                  <a:schemeClr val="bg1"/>
                </a:solidFill>
              </a:rPr>
              <a:t>[1] != </a:t>
            </a:r>
            <a:r>
              <a:rPr lang="en-US" altLang="ko-KR" sz="950" dirty="0">
                <a:solidFill>
                  <a:srgbClr val="CC66FF"/>
                </a:solidFill>
              </a:rPr>
              <a:t>NONCOLLIDE</a:t>
            </a:r>
            <a:r>
              <a:rPr lang="en-US" altLang="ko-KR" sz="950" dirty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(!</a:t>
            </a:r>
            <a:r>
              <a:rPr lang="en-US" altLang="ko-KR" sz="950" dirty="0" err="1">
                <a:solidFill>
                  <a:srgbClr val="FFCC00"/>
                </a:solidFill>
              </a:rPr>
              <a:t>Check_PointInPlane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tmp_results</a:t>
            </a:r>
            <a:r>
              <a:rPr lang="en-US" altLang="ko-KR" sz="950" dirty="0">
                <a:solidFill>
                  <a:schemeClr val="bg1"/>
                </a:solidFill>
              </a:rPr>
              <a:t>[1],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</a:t>
            </a:r>
            <a:r>
              <a:rPr lang="en-US" altLang="ko-KR" sz="950" dirty="0">
                <a:solidFill>
                  <a:schemeClr val="bg1"/>
                </a:solidFill>
              </a:rPr>
              <a:t>[1],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</a:t>
            </a:r>
            <a:r>
              <a:rPr lang="en-US" altLang="ko-KR" sz="950" dirty="0">
                <a:solidFill>
                  <a:schemeClr val="bg1"/>
                </a:solidFill>
              </a:rPr>
              <a:t>[4]))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tmp_results</a:t>
            </a:r>
            <a:r>
              <a:rPr lang="en-US" altLang="ko-KR" sz="950" dirty="0">
                <a:solidFill>
                  <a:schemeClr val="bg1"/>
                </a:solidFill>
              </a:rPr>
              <a:t>[1] = </a:t>
            </a:r>
            <a:r>
              <a:rPr lang="en-US" altLang="ko-KR" sz="950" dirty="0">
                <a:solidFill>
                  <a:srgbClr val="CC66FF"/>
                </a:solidFill>
              </a:rPr>
              <a:t>NONCOLLIDE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}</a:t>
            </a:r>
          </a:p>
          <a:p>
            <a:r>
              <a:rPr lang="en-US" altLang="ko-KR" sz="1000" b="1" dirty="0">
                <a:solidFill>
                  <a:schemeClr val="bg1"/>
                </a:solidFill>
              </a:rPr>
              <a:t>    </a:t>
            </a:r>
          </a:p>
          <a:p>
            <a:r>
              <a:rPr lang="en-US" altLang="ko-KR" sz="1000" b="1" dirty="0">
                <a:solidFill>
                  <a:schemeClr val="bg1"/>
                </a:solidFill>
              </a:rPr>
              <a:t>   …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final_result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rgbClr val="CC66FF"/>
                </a:solidFill>
              </a:rPr>
              <a:t>NONCOLLIDE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min_dist</a:t>
            </a:r>
            <a:r>
              <a:rPr lang="en-US" altLang="ko-KR" sz="950" dirty="0">
                <a:solidFill>
                  <a:schemeClr val="bg1"/>
                </a:solidFill>
              </a:rPr>
              <a:t>= </a:t>
            </a:r>
            <a:r>
              <a:rPr lang="en-US" altLang="ko-KR" sz="950" dirty="0">
                <a:solidFill>
                  <a:srgbClr val="CC66FF"/>
                </a:solidFill>
              </a:rPr>
              <a:t>FLT_MAX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for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950" dirty="0">
                <a:solidFill>
                  <a:schemeClr val="bg1"/>
                </a:solidFill>
              </a:rPr>
              <a:t> = 0;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950" dirty="0">
                <a:solidFill>
                  <a:schemeClr val="bg1"/>
                </a:solidFill>
              </a:rPr>
              <a:t> &lt; 6; ++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950" dirty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tmp_results</a:t>
            </a:r>
            <a:r>
              <a:rPr lang="en-US" altLang="ko-KR" sz="950" dirty="0">
                <a:solidFill>
                  <a:schemeClr val="bg1"/>
                </a:solidFill>
              </a:rPr>
              <a:t>[</a:t>
            </a:r>
            <a:r>
              <a:rPr lang="en-US" altLang="ko-KR" sz="950" dirty="0" err="1">
                <a:solidFill>
                  <a:schemeClr val="bg1"/>
                </a:solidFill>
              </a:rPr>
              <a:t>i</a:t>
            </a:r>
            <a:r>
              <a:rPr lang="en-US" altLang="ko-KR" sz="950" dirty="0">
                <a:solidFill>
                  <a:schemeClr val="bg1"/>
                </a:solidFill>
              </a:rPr>
              <a:t>] == </a:t>
            </a:r>
            <a:r>
              <a:rPr lang="en-US" altLang="ko-KR" sz="950" dirty="0">
                <a:solidFill>
                  <a:srgbClr val="CC66FF"/>
                </a:solidFill>
              </a:rPr>
              <a:t>NONCOLLIDE</a:t>
            </a:r>
            <a:r>
              <a:rPr lang="en-US" altLang="ko-KR" sz="950" dirty="0">
                <a:solidFill>
                  <a:schemeClr val="bg1"/>
                </a:solidFill>
              </a:rPr>
              <a:t>) </a:t>
            </a:r>
            <a:r>
              <a:rPr lang="en-US" altLang="ko-KR" sz="950" dirty="0">
                <a:solidFill>
                  <a:srgbClr val="FF33CC"/>
                </a:solidFill>
              </a:rPr>
              <a:t>continue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cur_dist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950" dirty="0">
                <a:solidFill>
                  <a:schemeClr val="bg1"/>
                </a:solidFill>
              </a:rPr>
              <a:t>= </a:t>
            </a:r>
            <a:r>
              <a:rPr lang="en-US" altLang="ko-KR" sz="950" dirty="0" err="1">
                <a:solidFill>
                  <a:srgbClr val="FFCC00"/>
                </a:solidFill>
              </a:rPr>
              <a:t>GetDistance</a:t>
            </a:r>
            <a:r>
              <a:rPr lang="en-US" altLang="ko-KR" sz="950" dirty="0">
                <a:solidFill>
                  <a:schemeClr val="bg1"/>
                </a:solidFill>
              </a:rPr>
              <a:t>(start,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tmp_results</a:t>
            </a:r>
            <a:r>
              <a:rPr lang="en-US" altLang="ko-KR" sz="950" dirty="0">
                <a:solidFill>
                  <a:schemeClr val="bg1"/>
                </a:solidFill>
              </a:rPr>
              <a:t>[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950" dirty="0">
                <a:solidFill>
                  <a:schemeClr val="bg1"/>
                </a:solidFill>
              </a:rPr>
              <a:t>]);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cur_dist</a:t>
            </a:r>
            <a:r>
              <a:rPr lang="en-US" altLang="ko-KR" sz="950" dirty="0">
                <a:solidFill>
                  <a:schemeClr val="bg1"/>
                </a:solidFill>
              </a:rPr>
              <a:t> &lt;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min_dist</a:t>
            </a:r>
            <a:r>
              <a:rPr lang="en-US" altLang="ko-KR" sz="950" dirty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   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min_dist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950" dirty="0">
                <a:solidFill>
                  <a:schemeClr val="bg1"/>
                </a:solidFill>
              </a:rPr>
              <a:t>=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cur_dist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   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final_result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tmp_results</a:t>
            </a:r>
            <a:r>
              <a:rPr lang="en-US" altLang="ko-KR" sz="950" dirty="0">
                <a:solidFill>
                  <a:schemeClr val="bg1"/>
                </a:solidFill>
              </a:rPr>
              <a:t>[</a:t>
            </a:r>
            <a:r>
              <a:rPr lang="en-US" altLang="ko-KR" sz="950" dirty="0" err="1">
                <a:solidFill>
                  <a:schemeClr val="bg1"/>
                </a:solidFill>
              </a:rPr>
              <a:t>i</a:t>
            </a:r>
            <a:r>
              <a:rPr lang="en-US" altLang="ko-KR" sz="950" dirty="0">
                <a:solidFill>
                  <a:schemeClr val="bg1"/>
                </a:solidFill>
              </a:rPr>
              <a:t>];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}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}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return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final_result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}</a:t>
            </a:r>
            <a:endParaRPr lang="ko-KR" altLang="en-US" sz="950" dirty="0">
              <a:solidFill>
                <a:schemeClr val="bg1"/>
              </a:solidFill>
            </a:endParaRPr>
          </a:p>
          <a:p>
            <a:endParaRPr lang="ko-KR" altLang="en-US" sz="95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E12BD0-773F-DB58-03A9-CFA2E11364AB}"/>
              </a:ext>
            </a:extLst>
          </p:cNvPr>
          <p:cNvSpPr/>
          <p:nvPr/>
        </p:nvSpPr>
        <p:spPr>
          <a:xfrm>
            <a:off x="8409177" y="1996194"/>
            <a:ext cx="3296873" cy="2915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err="1"/>
              <a:t>바운딩박스의</a:t>
            </a:r>
            <a:r>
              <a:rPr lang="ko-KR" altLang="en-US" sz="1100" dirty="0"/>
              <a:t> 점 </a:t>
            </a:r>
            <a:r>
              <a:rPr lang="en-US" altLang="ko-KR" sz="1100" dirty="0"/>
              <a:t>8</a:t>
            </a:r>
            <a:r>
              <a:rPr lang="ko-KR" altLang="en-US" sz="1100" dirty="0"/>
              <a:t>개를 구해서 </a:t>
            </a:r>
            <a:r>
              <a:rPr lang="en-US" altLang="ko-KR" sz="1100" dirty="0"/>
              <a:t>p[</a:t>
            </a:r>
            <a:r>
              <a:rPr lang="en-US" altLang="ko-KR" sz="1100" dirty="0" err="1"/>
              <a:t>i</a:t>
            </a:r>
            <a:r>
              <a:rPr lang="en-US" altLang="ko-KR" sz="1100" dirty="0"/>
              <a:t>]</a:t>
            </a:r>
            <a:r>
              <a:rPr lang="ko-KR" altLang="en-US" sz="1100" dirty="0"/>
              <a:t>에 저장합니다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51DA22B-B265-6534-8182-4D419BBA46F7}"/>
              </a:ext>
            </a:extLst>
          </p:cNvPr>
          <p:cNvCxnSpPr>
            <a:cxnSpLocks/>
          </p:cNvCxnSpPr>
          <p:nvPr/>
        </p:nvCxnSpPr>
        <p:spPr>
          <a:xfrm>
            <a:off x="4717526" y="2173688"/>
            <a:ext cx="361274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2533573-077C-ABE8-18D5-764543EBF55F}"/>
              </a:ext>
            </a:extLst>
          </p:cNvPr>
          <p:cNvSpPr/>
          <p:nvPr/>
        </p:nvSpPr>
        <p:spPr>
          <a:xfrm>
            <a:off x="8409176" y="2648565"/>
            <a:ext cx="3296873" cy="17890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/>
              <a:t>광선과 평면의 교점을 구하는 함수입니다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다음 페이지에 코드를 첨부하였습니다</a:t>
            </a:r>
            <a:r>
              <a:rPr lang="en-US" altLang="ko-KR" sz="1100" dirty="0"/>
              <a:t>.)</a:t>
            </a:r>
          </a:p>
          <a:p>
            <a:endParaRPr lang="en-US" altLang="ko-KR" sz="1100" dirty="0"/>
          </a:p>
          <a:p>
            <a:r>
              <a:rPr lang="ko-KR" altLang="en-US" sz="1100" dirty="0">
                <a:solidFill>
                  <a:schemeClr val="bg1"/>
                </a:solidFill>
              </a:rPr>
              <a:t>여기서 </a:t>
            </a:r>
            <a:r>
              <a:rPr lang="en-US" altLang="ko-KR" sz="1100" dirty="0">
                <a:solidFill>
                  <a:schemeClr val="bg1"/>
                </a:solidFill>
              </a:rPr>
              <a:t>3~5</a:t>
            </a:r>
            <a:r>
              <a:rPr lang="ko-KR" altLang="en-US" sz="1100" dirty="0">
                <a:solidFill>
                  <a:schemeClr val="bg1"/>
                </a:solidFill>
              </a:rPr>
              <a:t>번째 파라미터는</a:t>
            </a:r>
            <a:endParaRPr lang="en-US" altLang="ko-KR" sz="1100" dirty="0">
              <a:solidFill>
                <a:schemeClr val="bg1"/>
              </a:solidFill>
            </a:endParaRPr>
          </a:p>
          <a:p>
            <a:r>
              <a:rPr lang="ko-KR" altLang="en-US" sz="1100" dirty="0">
                <a:solidFill>
                  <a:schemeClr val="bg1"/>
                </a:solidFill>
              </a:rPr>
              <a:t>사각형</a:t>
            </a:r>
            <a:r>
              <a:rPr lang="en-US" altLang="ko-KR" sz="1100" dirty="0">
                <a:solidFill>
                  <a:schemeClr val="bg1"/>
                </a:solidFill>
              </a:rPr>
              <a:t>(</a:t>
            </a:r>
            <a:r>
              <a:rPr lang="ko-KR" altLang="en-US" sz="1100" dirty="0">
                <a:solidFill>
                  <a:schemeClr val="bg1"/>
                </a:solidFill>
              </a:rPr>
              <a:t>평면</a:t>
            </a:r>
            <a:r>
              <a:rPr lang="en-US" altLang="ko-KR" sz="1100" dirty="0">
                <a:solidFill>
                  <a:schemeClr val="bg1"/>
                </a:solidFill>
              </a:rPr>
              <a:t>)</a:t>
            </a:r>
            <a:r>
              <a:rPr lang="ko-KR" altLang="en-US" sz="1100" dirty="0">
                <a:solidFill>
                  <a:schemeClr val="bg1"/>
                </a:solidFill>
              </a:rPr>
              <a:t>을 만들기 위한 세 점입니다</a:t>
            </a:r>
            <a:r>
              <a:rPr lang="en-US" altLang="ko-KR" sz="11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</a:rPr>
              <a:t> ex.</a:t>
            </a:r>
            <a:endParaRPr lang="ko-KR" altLang="en-US" sz="1100" dirty="0">
              <a:solidFill>
                <a:schemeClr val="bg1"/>
              </a:solidFill>
            </a:endParaRPr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ko-KR" altLang="en-US" sz="11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8643451-A121-BB53-DBA7-2FC97B31C8F6}"/>
              </a:ext>
            </a:extLst>
          </p:cNvPr>
          <p:cNvCxnSpPr>
            <a:cxnSpLocks/>
          </p:cNvCxnSpPr>
          <p:nvPr/>
        </p:nvCxnSpPr>
        <p:spPr>
          <a:xfrm>
            <a:off x="2148339" y="2824616"/>
            <a:ext cx="6181929" cy="31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2A8B3D2-9006-DDBB-8713-9AB35B065996}"/>
              </a:ext>
            </a:extLst>
          </p:cNvPr>
          <p:cNvSpPr/>
          <p:nvPr/>
        </p:nvSpPr>
        <p:spPr>
          <a:xfrm>
            <a:off x="9159769" y="3798026"/>
            <a:ext cx="408262" cy="377505"/>
          </a:xfrm>
          <a:prstGeom prst="rect">
            <a:avLst/>
          </a:prstGeom>
          <a:solidFill>
            <a:srgbClr val="E7E6E6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2708EB-8963-9288-B626-75CB3D7C6EF4}"/>
              </a:ext>
            </a:extLst>
          </p:cNvPr>
          <p:cNvSpPr txBox="1"/>
          <p:nvPr/>
        </p:nvSpPr>
        <p:spPr>
          <a:xfrm>
            <a:off x="8862659" y="3583787"/>
            <a:ext cx="402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P[0]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F0F56C-0387-C024-1761-8A943751C899}"/>
              </a:ext>
            </a:extLst>
          </p:cNvPr>
          <p:cNvSpPr txBox="1"/>
          <p:nvPr/>
        </p:nvSpPr>
        <p:spPr>
          <a:xfrm>
            <a:off x="9462468" y="3583786"/>
            <a:ext cx="402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P[1]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724272-CD61-B058-E5B8-5712C2B84AED}"/>
              </a:ext>
            </a:extLst>
          </p:cNvPr>
          <p:cNvSpPr txBox="1"/>
          <p:nvPr/>
        </p:nvSpPr>
        <p:spPr>
          <a:xfrm>
            <a:off x="8862659" y="4133282"/>
            <a:ext cx="402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P[2]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D786F5E-2FE4-7EF5-84B1-87F1827A2EB2}"/>
              </a:ext>
            </a:extLst>
          </p:cNvPr>
          <p:cNvSpPr/>
          <p:nvPr/>
        </p:nvSpPr>
        <p:spPr>
          <a:xfrm>
            <a:off x="695375" y="4151086"/>
            <a:ext cx="4660716" cy="2915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bg1"/>
                </a:solidFill>
              </a:rPr>
              <a:t>위 과정을 </a:t>
            </a:r>
            <a:r>
              <a:rPr lang="en-US" altLang="ko-KR" sz="1100" dirty="0" err="1">
                <a:solidFill>
                  <a:schemeClr val="bg1"/>
                </a:solidFill>
              </a:rPr>
              <a:t>tmp_results</a:t>
            </a:r>
            <a:r>
              <a:rPr lang="en-US" altLang="ko-KR" sz="1100" dirty="0">
                <a:solidFill>
                  <a:schemeClr val="bg1"/>
                </a:solidFill>
              </a:rPr>
              <a:t>[2]</a:t>
            </a:r>
            <a:r>
              <a:rPr lang="ko-KR" altLang="en-US" sz="1100" dirty="0">
                <a:solidFill>
                  <a:schemeClr val="bg1"/>
                </a:solidFill>
              </a:rPr>
              <a:t>부터 </a:t>
            </a:r>
            <a:r>
              <a:rPr lang="en-US" altLang="ko-KR" sz="1100" dirty="0" err="1">
                <a:solidFill>
                  <a:schemeClr val="bg1"/>
                </a:solidFill>
              </a:rPr>
              <a:t>tmp_results</a:t>
            </a:r>
            <a:r>
              <a:rPr lang="en-US" altLang="ko-KR" sz="1100" dirty="0">
                <a:solidFill>
                  <a:schemeClr val="bg1"/>
                </a:solidFill>
              </a:rPr>
              <a:t>[5]</a:t>
            </a:r>
            <a:r>
              <a:rPr lang="ko-KR" altLang="en-US" sz="1100" dirty="0">
                <a:solidFill>
                  <a:schemeClr val="bg1"/>
                </a:solidFill>
              </a:rPr>
              <a:t>까지 동일하게 반복합니다</a:t>
            </a:r>
            <a:r>
              <a:rPr lang="en-US" altLang="ko-KR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44AAFE0-1B29-577D-E631-0F92FD3C5281}"/>
              </a:ext>
            </a:extLst>
          </p:cNvPr>
          <p:cNvSpPr/>
          <p:nvPr/>
        </p:nvSpPr>
        <p:spPr>
          <a:xfrm>
            <a:off x="4026238" y="5019020"/>
            <a:ext cx="2059279" cy="8691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/>
              <a:t>위 과정에서 나온 교점들 중</a:t>
            </a:r>
            <a:endParaRPr lang="en-US" altLang="ko-KR" sz="1100" dirty="0"/>
          </a:p>
          <a:p>
            <a:r>
              <a:rPr lang="ko-KR" altLang="en-US" sz="1100" dirty="0"/>
              <a:t>플레이어 위치</a:t>
            </a:r>
            <a:r>
              <a:rPr lang="en-US" altLang="ko-KR" sz="1100" dirty="0"/>
              <a:t>(start)</a:t>
            </a:r>
            <a:r>
              <a:rPr lang="ko-KR" altLang="en-US" sz="1100" dirty="0"/>
              <a:t>와</a:t>
            </a:r>
            <a:endParaRPr lang="en-US" altLang="ko-KR" sz="1100" dirty="0"/>
          </a:p>
          <a:p>
            <a:r>
              <a:rPr lang="ko-KR" altLang="en-US" sz="1100" dirty="0"/>
              <a:t>가장 가까운 한 점을</a:t>
            </a:r>
            <a:endParaRPr lang="en-US" altLang="ko-KR" sz="1100" dirty="0"/>
          </a:p>
          <a:p>
            <a:r>
              <a:rPr lang="ko-KR" altLang="en-US" sz="1100" dirty="0"/>
              <a:t>선택하는 과정입니다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35CC83AA-F0BE-E3BC-713F-071124C3F051}"/>
              </a:ext>
            </a:extLst>
          </p:cNvPr>
          <p:cNvCxnSpPr>
            <a:cxnSpLocks/>
          </p:cNvCxnSpPr>
          <p:nvPr/>
        </p:nvCxnSpPr>
        <p:spPr>
          <a:xfrm>
            <a:off x="3318160" y="4545417"/>
            <a:ext cx="365341" cy="1878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6D94C063-0D01-E4CC-F712-4C78EA3CD80A}"/>
              </a:ext>
            </a:extLst>
          </p:cNvPr>
          <p:cNvCxnSpPr>
            <a:cxnSpLocks/>
          </p:cNvCxnSpPr>
          <p:nvPr/>
        </p:nvCxnSpPr>
        <p:spPr>
          <a:xfrm>
            <a:off x="3318159" y="5900288"/>
            <a:ext cx="365341" cy="1878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8E5CE2AD-7316-5887-5119-CA3B369B0E03}"/>
              </a:ext>
            </a:extLst>
          </p:cNvPr>
          <p:cNvCxnSpPr>
            <a:cxnSpLocks/>
          </p:cNvCxnSpPr>
          <p:nvPr/>
        </p:nvCxnSpPr>
        <p:spPr>
          <a:xfrm>
            <a:off x="3684563" y="4537028"/>
            <a:ext cx="0" cy="136326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27" name="직선 화살표 연결선 1026">
            <a:extLst>
              <a:ext uri="{FF2B5EF4-FFF2-40B4-BE49-F238E27FC236}">
                <a16:creationId xmlns:a16="http://schemas.microsoft.com/office/drawing/2014/main" id="{BAD7B3B7-1804-1856-41E0-1A06D0FC5000}"/>
              </a:ext>
            </a:extLst>
          </p:cNvPr>
          <p:cNvCxnSpPr>
            <a:cxnSpLocks/>
          </p:cNvCxnSpPr>
          <p:nvPr/>
        </p:nvCxnSpPr>
        <p:spPr>
          <a:xfrm>
            <a:off x="3677237" y="5235564"/>
            <a:ext cx="3105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36D6953-6CCE-2C23-75BD-F48607394F13}"/>
              </a:ext>
            </a:extLst>
          </p:cNvPr>
          <p:cNvCxnSpPr>
            <a:cxnSpLocks/>
          </p:cNvCxnSpPr>
          <p:nvPr/>
        </p:nvCxnSpPr>
        <p:spPr>
          <a:xfrm>
            <a:off x="2152786" y="2819401"/>
            <a:ext cx="0" cy="109538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3FA7BD7-E00B-FE16-2BB3-28BFBE2D5292}"/>
              </a:ext>
            </a:extLst>
          </p:cNvPr>
          <p:cNvCxnSpPr>
            <a:cxnSpLocks/>
          </p:cNvCxnSpPr>
          <p:nvPr/>
        </p:nvCxnSpPr>
        <p:spPr>
          <a:xfrm>
            <a:off x="1602399" y="2496166"/>
            <a:ext cx="0" cy="109538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ADFB812-CF86-3202-2CE9-4B12AFC72ED7}"/>
              </a:ext>
            </a:extLst>
          </p:cNvPr>
          <p:cNvCxnSpPr>
            <a:cxnSpLocks/>
          </p:cNvCxnSpPr>
          <p:nvPr/>
        </p:nvCxnSpPr>
        <p:spPr>
          <a:xfrm>
            <a:off x="1592874" y="2600942"/>
            <a:ext cx="3135313" cy="4762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0032F61-63C8-963B-840C-05098FCA2801}"/>
              </a:ext>
            </a:extLst>
          </p:cNvPr>
          <p:cNvCxnSpPr>
            <a:cxnSpLocks/>
          </p:cNvCxnSpPr>
          <p:nvPr/>
        </p:nvCxnSpPr>
        <p:spPr>
          <a:xfrm>
            <a:off x="4727052" y="2164164"/>
            <a:ext cx="0" cy="443921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23A17E-A1E2-A83C-A1A9-390744FAE6FE}"/>
              </a:ext>
            </a:extLst>
          </p:cNvPr>
          <p:cNvSpPr/>
          <p:nvPr/>
        </p:nvSpPr>
        <p:spPr>
          <a:xfrm>
            <a:off x="7257313" y="4551006"/>
            <a:ext cx="4448735" cy="135579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rgbClr val="FFCC00"/>
                </a:solidFill>
              </a:rPr>
              <a:t>IntersectCheck</a:t>
            </a:r>
            <a:r>
              <a:rPr lang="en-US" altLang="ko-KR" sz="1100" dirty="0">
                <a:solidFill>
                  <a:srgbClr val="FFCC00"/>
                </a:solidFill>
              </a:rPr>
              <a:t>( )</a:t>
            </a:r>
            <a:r>
              <a:rPr lang="ko-KR" altLang="en-US" sz="1100" dirty="0"/>
              <a:t>의 결과로 나온 교점이</a:t>
            </a:r>
            <a:endParaRPr lang="en-US" altLang="ko-KR" sz="1100" dirty="0"/>
          </a:p>
          <a:p>
            <a:r>
              <a:rPr lang="ko-KR" altLang="en-US" sz="1100" dirty="0">
                <a:solidFill>
                  <a:schemeClr val="bg1"/>
                </a:solidFill>
              </a:rPr>
              <a:t>평면 안에 있는지 검사하는 함수입니다</a:t>
            </a:r>
            <a:r>
              <a:rPr lang="en-US" altLang="ko-KR" sz="1100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 ex.</a:t>
            </a:r>
            <a:endParaRPr lang="ko-KR" altLang="en-US" sz="1100" dirty="0">
              <a:solidFill>
                <a:schemeClr val="bg1"/>
              </a:solidFill>
            </a:endParaRPr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sp>
        <p:nvSpPr>
          <p:cNvPr id="1048" name="순서도: 데이터 1047">
            <a:extLst>
              <a:ext uri="{FF2B5EF4-FFF2-40B4-BE49-F238E27FC236}">
                <a16:creationId xmlns:a16="http://schemas.microsoft.com/office/drawing/2014/main" id="{3DA17FBD-4ADE-34E4-C13D-09C7DA4B9B73}"/>
              </a:ext>
            </a:extLst>
          </p:cNvPr>
          <p:cNvSpPr/>
          <p:nvPr/>
        </p:nvSpPr>
        <p:spPr>
          <a:xfrm>
            <a:off x="7447392" y="5271760"/>
            <a:ext cx="553673" cy="377505"/>
          </a:xfrm>
          <a:prstGeom prst="flowChartInputOutpu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9" name="타원 1048">
            <a:extLst>
              <a:ext uri="{FF2B5EF4-FFF2-40B4-BE49-F238E27FC236}">
                <a16:creationId xmlns:a16="http://schemas.microsoft.com/office/drawing/2014/main" id="{1CCE03B4-FBA5-27B4-B399-D34476EE94D8}"/>
              </a:ext>
            </a:extLst>
          </p:cNvPr>
          <p:cNvSpPr/>
          <p:nvPr/>
        </p:nvSpPr>
        <p:spPr>
          <a:xfrm>
            <a:off x="7623560" y="5414372"/>
            <a:ext cx="45719" cy="52391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1050" name="순서도: 데이터 1049">
            <a:extLst>
              <a:ext uri="{FF2B5EF4-FFF2-40B4-BE49-F238E27FC236}">
                <a16:creationId xmlns:a16="http://schemas.microsoft.com/office/drawing/2014/main" id="{C1F09431-808D-E4E9-070D-E87D49308909}"/>
              </a:ext>
            </a:extLst>
          </p:cNvPr>
          <p:cNvSpPr/>
          <p:nvPr/>
        </p:nvSpPr>
        <p:spPr>
          <a:xfrm>
            <a:off x="9499940" y="5278010"/>
            <a:ext cx="553673" cy="377505"/>
          </a:xfrm>
          <a:prstGeom prst="flowChartInputOutpu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1" name="타원 1050">
            <a:extLst>
              <a:ext uri="{FF2B5EF4-FFF2-40B4-BE49-F238E27FC236}">
                <a16:creationId xmlns:a16="http://schemas.microsoft.com/office/drawing/2014/main" id="{023D67AF-86E1-C345-0B70-09A5CD5A01A4}"/>
              </a:ext>
            </a:extLst>
          </p:cNvPr>
          <p:cNvSpPr/>
          <p:nvPr/>
        </p:nvSpPr>
        <p:spPr>
          <a:xfrm>
            <a:off x="9807326" y="5069144"/>
            <a:ext cx="45719" cy="52391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4" name="타원 1053">
            <a:extLst>
              <a:ext uri="{FF2B5EF4-FFF2-40B4-BE49-F238E27FC236}">
                <a16:creationId xmlns:a16="http://schemas.microsoft.com/office/drawing/2014/main" id="{EA702ADD-40AE-6B6C-5C69-EEBF554A9D73}"/>
              </a:ext>
            </a:extLst>
          </p:cNvPr>
          <p:cNvSpPr/>
          <p:nvPr/>
        </p:nvSpPr>
        <p:spPr>
          <a:xfrm>
            <a:off x="9650941" y="5759599"/>
            <a:ext cx="45719" cy="5239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5" name="타원 1054">
            <a:extLst>
              <a:ext uri="{FF2B5EF4-FFF2-40B4-BE49-F238E27FC236}">
                <a16:creationId xmlns:a16="http://schemas.microsoft.com/office/drawing/2014/main" id="{979CFFBE-5293-1C08-DBF8-8B37F9032F24}"/>
              </a:ext>
            </a:extLst>
          </p:cNvPr>
          <p:cNvSpPr/>
          <p:nvPr/>
        </p:nvSpPr>
        <p:spPr>
          <a:xfrm>
            <a:off x="10129322" y="5440566"/>
            <a:ext cx="45719" cy="5239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08040866-E694-752E-4C47-CD1E537A26D9}"/>
              </a:ext>
            </a:extLst>
          </p:cNvPr>
          <p:cNvCxnSpPr>
            <a:cxnSpLocks/>
          </p:cNvCxnSpPr>
          <p:nvPr/>
        </p:nvCxnSpPr>
        <p:spPr>
          <a:xfrm>
            <a:off x="9826643" y="5105660"/>
            <a:ext cx="0" cy="345226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0AE99A7F-3E44-D5A0-CB25-8D11CC9BB8A7}"/>
              </a:ext>
            </a:extLst>
          </p:cNvPr>
          <p:cNvCxnSpPr>
            <a:cxnSpLocks/>
          </p:cNvCxnSpPr>
          <p:nvPr/>
        </p:nvCxnSpPr>
        <p:spPr>
          <a:xfrm>
            <a:off x="9826643" y="5387329"/>
            <a:ext cx="6330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9" name="직선 연결선 1058">
            <a:extLst>
              <a:ext uri="{FF2B5EF4-FFF2-40B4-BE49-F238E27FC236}">
                <a16:creationId xmlns:a16="http://schemas.microsoft.com/office/drawing/2014/main" id="{AA89DC05-9A55-4424-2884-F0FECA8701F0}"/>
              </a:ext>
            </a:extLst>
          </p:cNvPr>
          <p:cNvCxnSpPr>
            <a:cxnSpLocks/>
          </p:cNvCxnSpPr>
          <p:nvPr/>
        </p:nvCxnSpPr>
        <p:spPr>
          <a:xfrm>
            <a:off x="9887571" y="5382567"/>
            <a:ext cx="0" cy="6433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1" name="TextBox 1060">
            <a:extLst>
              <a:ext uri="{FF2B5EF4-FFF2-40B4-BE49-F238E27FC236}">
                <a16:creationId xmlns:a16="http://schemas.microsoft.com/office/drawing/2014/main" id="{E03830B5-C8A4-11DC-8921-7CEF2BBC0540}"/>
              </a:ext>
            </a:extLst>
          </p:cNvPr>
          <p:cNvSpPr txBox="1"/>
          <p:nvPr/>
        </p:nvSpPr>
        <p:spPr>
          <a:xfrm>
            <a:off x="7983146" y="5193375"/>
            <a:ext cx="14766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교점의 </a:t>
            </a:r>
            <a:r>
              <a:rPr lang="en-US" altLang="ko-KR" sz="1000" dirty="0">
                <a:solidFill>
                  <a:schemeClr val="bg1"/>
                </a:solidFill>
              </a:rPr>
              <a:t>x, y, z </a:t>
            </a:r>
            <a:r>
              <a:rPr lang="ko-KR" altLang="en-US" sz="1000" dirty="0">
                <a:solidFill>
                  <a:schemeClr val="bg1"/>
                </a:solidFill>
              </a:rPr>
              <a:t>값 모두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평면 안에 있는 경우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→ </a:t>
            </a:r>
            <a:r>
              <a:rPr lang="en-US" altLang="ko-KR" sz="1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return true</a:t>
            </a:r>
            <a:endParaRPr lang="ko-KR" altLang="en-US" sz="10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BF614B19-1CAE-CB5A-E024-57609DAD3B45}"/>
              </a:ext>
            </a:extLst>
          </p:cNvPr>
          <p:cNvSpPr txBox="1"/>
          <p:nvPr/>
        </p:nvSpPr>
        <p:spPr>
          <a:xfrm>
            <a:off x="10162328" y="5131671"/>
            <a:ext cx="14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교점의 </a:t>
            </a:r>
            <a:r>
              <a:rPr lang="en-US" altLang="ko-KR" sz="1000" dirty="0">
                <a:solidFill>
                  <a:schemeClr val="bg1"/>
                </a:solidFill>
              </a:rPr>
              <a:t>x, y, z </a:t>
            </a:r>
            <a:r>
              <a:rPr lang="ko-KR" altLang="en-US" sz="1000" dirty="0">
                <a:solidFill>
                  <a:schemeClr val="bg1"/>
                </a:solidFill>
              </a:rPr>
              <a:t>값 중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단 하나라도 평면 밖에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존재하는 경우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b="1" dirty="0">
                <a:solidFill>
                  <a:srgbClr val="FA6666"/>
                </a:solidFill>
              </a:rPr>
              <a:t>→ </a:t>
            </a:r>
            <a:r>
              <a:rPr lang="en-US" altLang="ko-KR" sz="1000" b="1" dirty="0">
                <a:solidFill>
                  <a:srgbClr val="FA6666"/>
                </a:solidFill>
              </a:rPr>
              <a:t>return false</a:t>
            </a:r>
            <a:endParaRPr lang="ko-KR" altLang="en-US" sz="1000" b="1" dirty="0">
              <a:solidFill>
                <a:srgbClr val="FA6666"/>
              </a:solidFill>
            </a:endParaRPr>
          </a:p>
        </p:txBody>
      </p:sp>
      <p:cxnSp>
        <p:nvCxnSpPr>
          <p:cNvPr id="1065" name="직선 화살표 연결선 1064">
            <a:extLst>
              <a:ext uri="{FF2B5EF4-FFF2-40B4-BE49-F238E27FC236}">
                <a16:creationId xmlns:a16="http://schemas.microsoft.com/office/drawing/2014/main" id="{82249E2B-5E3C-9595-ABA9-03C7EB225B50}"/>
              </a:ext>
            </a:extLst>
          </p:cNvPr>
          <p:cNvCxnSpPr>
            <a:cxnSpLocks/>
          </p:cNvCxnSpPr>
          <p:nvPr/>
        </p:nvCxnSpPr>
        <p:spPr>
          <a:xfrm>
            <a:off x="7620483" y="3419368"/>
            <a:ext cx="5929" cy="10707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68" name="직선 연결선 1067">
            <a:extLst>
              <a:ext uri="{FF2B5EF4-FFF2-40B4-BE49-F238E27FC236}">
                <a16:creationId xmlns:a16="http://schemas.microsoft.com/office/drawing/2014/main" id="{072B3F3F-FE5F-CAD8-2393-E5265AAF992E}"/>
              </a:ext>
            </a:extLst>
          </p:cNvPr>
          <p:cNvCxnSpPr>
            <a:cxnSpLocks/>
          </p:cNvCxnSpPr>
          <p:nvPr/>
        </p:nvCxnSpPr>
        <p:spPr>
          <a:xfrm flipV="1">
            <a:off x="1602399" y="3429000"/>
            <a:ext cx="6021161" cy="16928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332B8810-1928-8DB6-8DD3-50947907CBF8}"/>
              </a:ext>
            </a:extLst>
          </p:cNvPr>
          <p:cNvCxnSpPr>
            <a:cxnSpLocks/>
          </p:cNvCxnSpPr>
          <p:nvPr/>
        </p:nvCxnSpPr>
        <p:spPr>
          <a:xfrm>
            <a:off x="1602534" y="3341153"/>
            <a:ext cx="0" cy="109538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791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737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기타 구현 사항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241B9-B5A6-2A50-4D92-467B60F280F5}"/>
              </a:ext>
            </a:extLst>
          </p:cNvPr>
          <p:cNvSpPr txBox="1"/>
          <p:nvPr/>
        </p:nvSpPr>
        <p:spPr>
          <a:xfrm>
            <a:off x="270140" y="958232"/>
            <a:ext cx="2229779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</a:t>
            </a:r>
            <a:r>
              <a:rPr lang="en-US" altLang="ko-KR" sz="1400" b="1" dirty="0"/>
              <a:t>Ray Cast </a:t>
            </a:r>
            <a:r>
              <a:rPr lang="ko-KR" altLang="en-US" sz="1400" b="1" dirty="0"/>
              <a:t>구현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계속</a:t>
            </a:r>
            <a:r>
              <a:rPr lang="en-US" altLang="ko-KR" sz="1400" b="1" dirty="0"/>
              <a:t>)</a:t>
            </a:r>
            <a:endParaRPr lang="en-US" altLang="ko-KR" sz="1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3EFF8D-AA99-D9FA-8905-DBC2796F2F9C}"/>
              </a:ext>
            </a:extLst>
          </p:cNvPr>
          <p:cNvSpPr/>
          <p:nvPr/>
        </p:nvSpPr>
        <p:spPr>
          <a:xfrm>
            <a:off x="272411" y="1420030"/>
            <a:ext cx="11674209" cy="51844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// Intersect Check :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광선과 평면의 교점을 구합니다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rgbClr val="FFCC00"/>
                </a:solidFill>
              </a:rPr>
              <a:t>IntersectCheck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start,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direction,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bg1"/>
                </a:solidFill>
              </a:rPr>
              <a:t>range_limit</a:t>
            </a:r>
            <a:r>
              <a:rPr lang="en-US" altLang="ko-KR" sz="950" dirty="0">
                <a:solidFill>
                  <a:schemeClr val="bg1"/>
                </a:solidFill>
              </a:rPr>
              <a:t>,\</a:t>
            </a:r>
          </a:p>
          <a:p>
            <a:r>
              <a:rPr lang="en-US" altLang="ko-KR" sz="950" dirty="0">
                <a:solidFill>
                  <a:srgbClr val="00B050"/>
                </a:solidFill>
              </a:rPr>
              <a:t>      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bg1"/>
                </a:solidFill>
              </a:rPr>
              <a:t>plane_center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plane_p1,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plane_p2)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normal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GetNormalVec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bg1"/>
                </a:solidFill>
              </a:rPr>
              <a:t>plane_center</a:t>
            </a:r>
            <a:r>
              <a:rPr lang="en-US" altLang="ko-KR" sz="950" dirty="0">
                <a:solidFill>
                  <a:schemeClr val="bg1"/>
                </a:solidFill>
              </a:rPr>
              <a:t>, plane_p1, plane_p2);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광선과 평면이 평행 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-&gt;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충돌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X</a:t>
            </a:r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 err="1">
                <a:solidFill>
                  <a:srgbClr val="FFCC00"/>
                </a:solidFill>
              </a:rPr>
              <a:t>DotProduct</a:t>
            </a:r>
            <a:r>
              <a:rPr lang="en-US" altLang="ko-KR" sz="950" dirty="0">
                <a:solidFill>
                  <a:schemeClr val="bg1"/>
                </a:solidFill>
              </a:rPr>
              <a:t>(direction,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normal</a:t>
            </a:r>
            <a:r>
              <a:rPr lang="en-US" altLang="ko-KR" sz="950" dirty="0">
                <a:solidFill>
                  <a:schemeClr val="bg1"/>
                </a:solidFill>
              </a:rPr>
              <a:t>) == 0) </a:t>
            </a:r>
            <a:r>
              <a:rPr lang="en-US" altLang="ko-KR" sz="950" dirty="0">
                <a:solidFill>
                  <a:srgbClr val="FF33CC"/>
                </a:solidFill>
              </a:rPr>
              <a:t>return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rgbClr val="CC66FF"/>
                </a:solidFill>
              </a:rPr>
              <a:t>NONCOLLIDE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v{ 0,0,0 };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bool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infinite_ray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false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 err="1">
                <a:solidFill>
                  <a:schemeClr val="bg1"/>
                </a:solidFill>
              </a:rPr>
              <a:t>range_limit</a:t>
            </a:r>
            <a:r>
              <a:rPr lang="en-US" altLang="ko-KR" sz="950" dirty="0">
                <a:solidFill>
                  <a:schemeClr val="bg1"/>
                </a:solidFill>
              </a:rPr>
              <a:t> &gt;= </a:t>
            </a:r>
            <a:r>
              <a:rPr lang="en-US" altLang="ko-KR" sz="950" dirty="0">
                <a:solidFill>
                  <a:srgbClr val="CC66FF"/>
                </a:solidFill>
              </a:rPr>
              <a:t>FLT_MAX</a:t>
            </a:r>
            <a:r>
              <a:rPr lang="en-US" altLang="ko-KR" sz="950" dirty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v</a:t>
            </a:r>
            <a:r>
              <a:rPr lang="en-US" altLang="ko-KR" sz="950" dirty="0">
                <a:solidFill>
                  <a:schemeClr val="bg1"/>
                </a:solidFill>
              </a:rPr>
              <a:t> = direction;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infinite_ray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}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else</a:t>
            </a:r>
            <a:r>
              <a:rPr lang="en-US" altLang="ko-KR" sz="950" dirty="0">
                <a:solidFill>
                  <a:schemeClr val="bg1"/>
                </a:solidFill>
              </a:rPr>
              <a:t>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end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rgbClr val="FFCC00"/>
                </a:solidFill>
              </a:rPr>
              <a:t>Add</a:t>
            </a:r>
            <a:r>
              <a:rPr lang="en-US" altLang="ko-KR" sz="950" dirty="0">
                <a:solidFill>
                  <a:schemeClr val="bg1"/>
                </a:solidFill>
              </a:rPr>
              <a:t>(start, </a:t>
            </a:r>
            <a:r>
              <a:rPr lang="en-US" altLang="ko-KR" sz="950" dirty="0" err="1">
                <a:solidFill>
                  <a:srgbClr val="FFCC00"/>
                </a:solidFill>
              </a:rPr>
              <a:t>MultiplyScalar</a:t>
            </a:r>
            <a:r>
              <a:rPr lang="en-US" altLang="ko-KR" sz="950" dirty="0">
                <a:solidFill>
                  <a:schemeClr val="bg1"/>
                </a:solidFill>
              </a:rPr>
              <a:t>(direction, </a:t>
            </a:r>
            <a:r>
              <a:rPr lang="en-US" altLang="ko-KR" sz="950" dirty="0" err="1">
                <a:solidFill>
                  <a:schemeClr val="bg1"/>
                </a:solidFill>
              </a:rPr>
              <a:t>range_limit</a:t>
            </a:r>
            <a:r>
              <a:rPr lang="en-US" altLang="ko-KR" sz="950" dirty="0">
                <a:solidFill>
                  <a:schemeClr val="bg1"/>
                </a:solidFill>
              </a:rPr>
              <a:t>));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v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Substract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end</a:t>
            </a:r>
            <a:r>
              <a:rPr lang="en-US" altLang="ko-KR" sz="950" dirty="0">
                <a:solidFill>
                  <a:schemeClr val="bg1"/>
                </a:solidFill>
              </a:rPr>
              <a:t>, start);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infinite_ray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false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}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Get_ParamT_RayDescription</a:t>
            </a:r>
            <a:r>
              <a:rPr lang="en-US" altLang="ko-KR" sz="950" dirty="0">
                <a:solidFill>
                  <a:schemeClr val="bg1"/>
                </a:solidFill>
              </a:rPr>
              <a:t>(start, direction, </a:t>
            </a:r>
            <a:r>
              <a:rPr lang="en-US" altLang="ko-KR" sz="950" dirty="0" err="1">
                <a:solidFill>
                  <a:schemeClr val="bg1"/>
                </a:solidFill>
              </a:rPr>
              <a:t>plane_center</a:t>
            </a:r>
            <a:r>
              <a:rPr lang="en-US" altLang="ko-KR" sz="950" dirty="0">
                <a:solidFill>
                  <a:schemeClr val="bg1"/>
                </a:solidFill>
              </a:rPr>
              <a:t>, plane_p1, plane_p2);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시작점이 평면 뒤에 있음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. -&gt;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광선을 쏘는 방향 반대에 평면이 있음</a:t>
            </a:r>
            <a:endParaRPr lang="en-US" altLang="ko-KR" sz="95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</a:t>
            </a:r>
            <a:r>
              <a:rPr lang="en-US" altLang="ko-KR" sz="950" dirty="0">
                <a:solidFill>
                  <a:schemeClr val="bg1"/>
                </a:solidFill>
              </a:rPr>
              <a:t> &lt; 0) </a:t>
            </a:r>
            <a:r>
              <a:rPr lang="en-US" altLang="ko-KR" sz="950" dirty="0">
                <a:solidFill>
                  <a:srgbClr val="FF33CC"/>
                </a:solidFill>
              </a:rPr>
              <a:t>return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rgbClr val="CC66FF"/>
                </a:solidFill>
              </a:rPr>
              <a:t>NONCOLLIDE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끝점이 평면 앞에 있음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. -&gt;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충돌점이 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Ray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의 사거리 끝보다 멀리 있는 것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((!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infinite_ray</a:t>
            </a:r>
            <a:r>
              <a:rPr lang="en-US" altLang="ko-KR" sz="950" dirty="0">
                <a:solidFill>
                  <a:schemeClr val="bg1"/>
                </a:solidFill>
              </a:rPr>
              <a:t>) &amp;&amp; (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</a:t>
            </a:r>
            <a:r>
              <a:rPr lang="en-US" altLang="ko-KR" sz="950" dirty="0">
                <a:solidFill>
                  <a:schemeClr val="bg1"/>
                </a:solidFill>
              </a:rPr>
              <a:t> &gt; 0)) </a:t>
            </a:r>
            <a:r>
              <a:rPr lang="en-US" altLang="ko-KR" sz="950" dirty="0">
                <a:solidFill>
                  <a:srgbClr val="FF33CC"/>
                </a:solidFill>
              </a:rPr>
              <a:t>return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rgbClr val="CC66FF"/>
                </a:solidFill>
              </a:rPr>
              <a:t>NONCOLLIDE</a:t>
            </a:r>
            <a:r>
              <a:rPr lang="en-US" altLang="ko-KR" sz="950" dirty="0">
                <a:solidFill>
                  <a:schemeClr val="bg1"/>
                </a:solidFill>
              </a:rPr>
              <a:t>;	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	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return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rgbClr val="FFCC00"/>
                </a:solidFill>
              </a:rPr>
              <a:t>Add</a:t>
            </a:r>
            <a:r>
              <a:rPr lang="en-US" altLang="ko-KR" sz="950" dirty="0">
                <a:solidFill>
                  <a:schemeClr val="bg1"/>
                </a:solidFill>
              </a:rPr>
              <a:t>(start, </a:t>
            </a:r>
            <a:r>
              <a:rPr lang="en-US" altLang="ko-KR" sz="950" dirty="0" err="1">
                <a:solidFill>
                  <a:srgbClr val="FFCC00"/>
                </a:solidFill>
              </a:rPr>
              <a:t>MultiplyScalar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v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</a:t>
            </a:r>
            <a:r>
              <a:rPr lang="en-US" altLang="ko-KR" sz="950" dirty="0">
                <a:solidFill>
                  <a:schemeClr val="bg1"/>
                </a:solidFill>
              </a:rPr>
              <a:t>));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}</a:t>
            </a:r>
            <a:endParaRPr lang="ko-KR" altLang="en-US" sz="9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7A4617A-78CD-A0CE-8F5F-ACF02AD1BF70}"/>
              </a:ext>
            </a:extLst>
          </p:cNvPr>
          <p:cNvSpPr/>
          <p:nvPr/>
        </p:nvSpPr>
        <p:spPr>
          <a:xfrm>
            <a:off x="6861408" y="1673524"/>
            <a:ext cx="3549329" cy="14746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3F7F39-639F-DC8B-1D62-4B1564D84411}"/>
              </a:ext>
            </a:extLst>
          </p:cNvPr>
          <p:cNvSpPr txBox="1"/>
          <p:nvPr/>
        </p:nvSpPr>
        <p:spPr>
          <a:xfrm>
            <a:off x="6899271" y="1690816"/>
            <a:ext cx="29361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세 점을 가지고 두 벡터를 만든 다음</a:t>
            </a:r>
            <a:endParaRPr lang="en-US" altLang="ko-KR" sz="1100" dirty="0">
              <a:solidFill>
                <a:schemeClr val="bg1"/>
              </a:solidFill>
            </a:endParaRPr>
          </a:p>
          <a:p>
            <a:r>
              <a:rPr lang="ko-KR" altLang="en-US" sz="1100" dirty="0">
                <a:solidFill>
                  <a:schemeClr val="bg1"/>
                </a:solidFill>
              </a:rPr>
              <a:t>이 두 벡터를 서로 </a:t>
            </a:r>
            <a:r>
              <a:rPr lang="ko-KR" altLang="en-US" sz="1100" dirty="0" err="1">
                <a:solidFill>
                  <a:schemeClr val="bg1"/>
                </a:solidFill>
              </a:rPr>
              <a:t>외적하여</a:t>
            </a:r>
            <a:endParaRPr lang="en-US" altLang="ko-KR" sz="1100" dirty="0">
              <a:solidFill>
                <a:schemeClr val="bg1"/>
              </a:solidFill>
            </a:endParaRPr>
          </a:p>
          <a:p>
            <a:r>
              <a:rPr lang="ko-KR" altLang="en-US" sz="1100" dirty="0" err="1">
                <a:solidFill>
                  <a:schemeClr val="bg1"/>
                </a:solidFill>
              </a:rPr>
              <a:t>법선벡터를</a:t>
            </a:r>
            <a:r>
              <a:rPr lang="ko-KR" altLang="en-US" sz="1100" dirty="0">
                <a:solidFill>
                  <a:schemeClr val="bg1"/>
                </a:solidFill>
              </a:rPr>
              <a:t> 구하는 함수입니다</a:t>
            </a:r>
            <a:r>
              <a:rPr lang="en-US" altLang="ko-KR" sz="1100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 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09AE39-BED8-3FDB-D236-EC6AE1E01DF5}"/>
              </a:ext>
            </a:extLst>
          </p:cNvPr>
          <p:cNvSpPr txBox="1"/>
          <p:nvPr/>
        </p:nvSpPr>
        <p:spPr>
          <a:xfrm>
            <a:off x="7265775" y="2350518"/>
            <a:ext cx="274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c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96DDED-663B-83FC-585E-B087276DB669}"/>
              </a:ext>
            </a:extLst>
          </p:cNvPr>
          <p:cNvSpPr txBox="1"/>
          <p:nvPr/>
        </p:nvSpPr>
        <p:spPr>
          <a:xfrm>
            <a:off x="7847017" y="2355462"/>
            <a:ext cx="375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p1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D8E911-2963-1114-8D3C-4658F8381A19}"/>
              </a:ext>
            </a:extLst>
          </p:cNvPr>
          <p:cNvSpPr txBox="1"/>
          <p:nvPr/>
        </p:nvSpPr>
        <p:spPr>
          <a:xfrm>
            <a:off x="7066421" y="2801615"/>
            <a:ext cx="402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p2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A15277-71F7-8B45-05E3-ED07401CF4B5}"/>
              </a:ext>
            </a:extLst>
          </p:cNvPr>
          <p:cNvSpPr txBox="1"/>
          <p:nvPr/>
        </p:nvSpPr>
        <p:spPr>
          <a:xfrm>
            <a:off x="7526581" y="2274887"/>
            <a:ext cx="375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lang="ko-KR" alt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E6327A-B296-864E-3E98-A7598D7CA4F2}"/>
              </a:ext>
            </a:extLst>
          </p:cNvPr>
          <p:cNvSpPr txBox="1"/>
          <p:nvPr/>
        </p:nvSpPr>
        <p:spPr>
          <a:xfrm>
            <a:off x="7108650" y="2538587"/>
            <a:ext cx="375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4"/>
                </a:solidFill>
              </a:rPr>
              <a:t>v</a:t>
            </a:r>
            <a:r>
              <a:rPr lang="en-US" altLang="ko-KR" sz="1200" dirty="0">
                <a:solidFill>
                  <a:schemeClr val="accent4"/>
                </a:solidFill>
              </a:rPr>
              <a:t>2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29" name="순서도: 데이터 28">
            <a:extLst>
              <a:ext uri="{FF2B5EF4-FFF2-40B4-BE49-F238E27FC236}">
                <a16:creationId xmlns:a16="http://schemas.microsoft.com/office/drawing/2014/main" id="{94A9E10B-CCE1-1E95-AF21-928692ADE556}"/>
              </a:ext>
            </a:extLst>
          </p:cNvPr>
          <p:cNvSpPr/>
          <p:nvPr/>
        </p:nvSpPr>
        <p:spPr>
          <a:xfrm>
            <a:off x="7362455" y="2528259"/>
            <a:ext cx="553673" cy="377505"/>
          </a:xfrm>
          <a:prstGeom prst="flowChartInputOutpu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15194E6-FEF8-1F09-AE80-86774B83B581}"/>
              </a:ext>
            </a:extLst>
          </p:cNvPr>
          <p:cNvCxnSpPr>
            <a:cxnSpLocks/>
          </p:cNvCxnSpPr>
          <p:nvPr/>
        </p:nvCxnSpPr>
        <p:spPr>
          <a:xfrm flipV="1">
            <a:off x="7480224" y="2530857"/>
            <a:ext cx="435904" cy="4370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F7F90A6-C44D-20EE-3EBC-3DBF3C8121C6}"/>
              </a:ext>
            </a:extLst>
          </p:cNvPr>
          <p:cNvCxnSpPr>
            <a:cxnSpLocks/>
          </p:cNvCxnSpPr>
          <p:nvPr/>
        </p:nvCxnSpPr>
        <p:spPr>
          <a:xfrm flipH="1">
            <a:off x="7358395" y="2525806"/>
            <a:ext cx="121829" cy="3799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2782FF03-8E33-AE77-1225-366A62E54495}"/>
              </a:ext>
            </a:extLst>
          </p:cNvPr>
          <p:cNvSpPr/>
          <p:nvPr/>
        </p:nvSpPr>
        <p:spPr>
          <a:xfrm>
            <a:off x="7457364" y="250723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EF708A6-C32D-4C25-C187-4F555D5C55BC}"/>
              </a:ext>
            </a:extLst>
          </p:cNvPr>
          <p:cNvSpPr txBox="1"/>
          <p:nvPr/>
        </p:nvSpPr>
        <p:spPr>
          <a:xfrm>
            <a:off x="9647566" y="2368736"/>
            <a:ext cx="375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lang="ko-KR" alt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1417A00-E72B-4C5C-8052-DA9D26875873}"/>
              </a:ext>
            </a:extLst>
          </p:cNvPr>
          <p:cNvSpPr txBox="1"/>
          <p:nvPr/>
        </p:nvSpPr>
        <p:spPr>
          <a:xfrm>
            <a:off x="8968013" y="2818474"/>
            <a:ext cx="375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4"/>
                </a:solidFill>
              </a:rPr>
              <a:t>v</a:t>
            </a:r>
            <a:r>
              <a:rPr lang="en-US" altLang="ko-KR" sz="1200" dirty="0">
                <a:solidFill>
                  <a:schemeClr val="accent4"/>
                </a:solidFill>
              </a:rPr>
              <a:t>2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6C83D2E-B0B1-A568-FD62-839B6F0F5733}"/>
              </a:ext>
            </a:extLst>
          </p:cNvPr>
          <p:cNvCxnSpPr>
            <a:cxnSpLocks/>
          </p:cNvCxnSpPr>
          <p:nvPr/>
        </p:nvCxnSpPr>
        <p:spPr>
          <a:xfrm flipV="1">
            <a:off x="9377427" y="2614736"/>
            <a:ext cx="435904" cy="4370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9276371-A081-C8A0-647C-E562FCE8B40A}"/>
              </a:ext>
            </a:extLst>
          </p:cNvPr>
          <p:cNvCxnSpPr>
            <a:cxnSpLocks/>
          </p:cNvCxnSpPr>
          <p:nvPr/>
        </p:nvCxnSpPr>
        <p:spPr>
          <a:xfrm flipH="1">
            <a:off x="9255598" y="2609685"/>
            <a:ext cx="121829" cy="3799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B25C6F0-EB97-875E-95D7-321A1E63B46A}"/>
              </a:ext>
            </a:extLst>
          </p:cNvPr>
          <p:cNvCxnSpPr>
            <a:cxnSpLocks/>
          </p:cNvCxnSpPr>
          <p:nvPr/>
        </p:nvCxnSpPr>
        <p:spPr>
          <a:xfrm flipV="1">
            <a:off x="9374252" y="2254956"/>
            <a:ext cx="3175" cy="369749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F3587CE-709B-89A1-21ED-24AEFD3A2D6E}"/>
              </a:ext>
            </a:extLst>
          </p:cNvPr>
          <p:cNvSpPr txBox="1"/>
          <p:nvPr/>
        </p:nvSpPr>
        <p:spPr>
          <a:xfrm>
            <a:off x="9052149" y="2158873"/>
            <a:ext cx="348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v</a:t>
            </a:r>
            <a:r>
              <a:rPr lang="en-US" altLang="ko-KR" sz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3</a:t>
            </a:r>
            <a:endParaRPr lang="ko-KR" altLang="en-US" sz="1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AB8D2FA-6AC6-4A01-91CE-996A469A7B47}"/>
              </a:ext>
            </a:extLst>
          </p:cNvPr>
          <p:cNvSpPr txBox="1"/>
          <p:nvPr/>
        </p:nvSpPr>
        <p:spPr>
          <a:xfrm>
            <a:off x="8817521" y="2317824"/>
            <a:ext cx="6113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(v1 x v2)</a:t>
            </a:r>
            <a:endParaRPr lang="ko-KR" altLang="en-US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96450A8-2E91-618A-3EAA-8566BB6CC242}"/>
              </a:ext>
            </a:extLst>
          </p:cNvPr>
          <p:cNvSpPr/>
          <p:nvPr/>
        </p:nvSpPr>
        <p:spPr>
          <a:xfrm>
            <a:off x="9350026" y="259006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424F14-86D6-46C6-3BA2-E08B0AA106AD}"/>
              </a:ext>
            </a:extLst>
          </p:cNvPr>
          <p:cNvSpPr txBox="1"/>
          <p:nvPr/>
        </p:nvSpPr>
        <p:spPr>
          <a:xfrm>
            <a:off x="9285045" y="2531955"/>
            <a:ext cx="274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c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FED82B86-1652-58D7-0C97-59D8A41553BC}"/>
              </a:ext>
            </a:extLst>
          </p:cNvPr>
          <p:cNvCxnSpPr>
            <a:cxnSpLocks/>
          </p:cNvCxnSpPr>
          <p:nvPr/>
        </p:nvCxnSpPr>
        <p:spPr>
          <a:xfrm>
            <a:off x="9383373" y="2537585"/>
            <a:ext cx="7759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C55BD2FF-DF89-EEC5-1A36-8A510430864F}"/>
              </a:ext>
            </a:extLst>
          </p:cNvPr>
          <p:cNvCxnSpPr>
            <a:cxnSpLocks/>
          </p:cNvCxnSpPr>
          <p:nvPr/>
        </p:nvCxnSpPr>
        <p:spPr>
          <a:xfrm>
            <a:off x="9453682" y="2542969"/>
            <a:ext cx="0" cy="6433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C599454-5002-9167-6EF7-6AFC1CD61501}"/>
              </a:ext>
            </a:extLst>
          </p:cNvPr>
          <p:cNvCxnSpPr>
            <a:cxnSpLocks/>
          </p:cNvCxnSpPr>
          <p:nvPr/>
        </p:nvCxnSpPr>
        <p:spPr>
          <a:xfrm flipH="1">
            <a:off x="9320870" y="2552827"/>
            <a:ext cx="41426" cy="6574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F46BACC-1C83-5F2D-3A76-2814295CDE41}"/>
              </a:ext>
            </a:extLst>
          </p:cNvPr>
          <p:cNvCxnSpPr>
            <a:cxnSpLocks/>
          </p:cNvCxnSpPr>
          <p:nvPr/>
        </p:nvCxnSpPr>
        <p:spPr>
          <a:xfrm>
            <a:off x="9322428" y="2616524"/>
            <a:ext cx="0" cy="13395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4" name="화살표: 오른쪽 1033">
            <a:extLst>
              <a:ext uri="{FF2B5EF4-FFF2-40B4-BE49-F238E27FC236}">
                <a16:creationId xmlns:a16="http://schemas.microsoft.com/office/drawing/2014/main" id="{5A96213B-C9EA-E016-F017-942FF1D610AC}"/>
              </a:ext>
            </a:extLst>
          </p:cNvPr>
          <p:cNvSpPr/>
          <p:nvPr/>
        </p:nvSpPr>
        <p:spPr>
          <a:xfrm>
            <a:off x="8285044" y="2532357"/>
            <a:ext cx="532505" cy="184249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EF79AE7E-5AF2-9615-E7D3-F73B9B4DA870}"/>
              </a:ext>
            </a:extLst>
          </p:cNvPr>
          <p:cNvSpPr txBox="1"/>
          <p:nvPr/>
        </p:nvSpPr>
        <p:spPr>
          <a:xfrm>
            <a:off x="7996238" y="2666005"/>
            <a:ext cx="11121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err="1">
                <a:solidFill>
                  <a:srgbClr val="FFCC00"/>
                </a:solidFill>
              </a:rPr>
              <a:t>GetNormalVec</a:t>
            </a:r>
            <a:r>
              <a:rPr lang="en-US" altLang="ko-KR" sz="900" b="1" dirty="0">
                <a:solidFill>
                  <a:srgbClr val="FFCC00"/>
                </a:solidFill>
              </a:rPr>
              <a:t>( )</a:t>
            </a:r>
            <a:endParaRPr lang="ko-KR" altLang="en-US" sz="900" b="1" dirty="0"/>
          </a:p>
        </p:txBody>
      </p:sp>
      <p:cxnSp>
        <p:nvCxnSpPr>
          <p:cNvPr id="1036" name="직선 화살표 연결선 1035">
            <a:extLst>
              <a:ext uri="{FF2B5EF4-FFF2-40B4-BE49-F238E27FC236}">
                <a16:creationId xmlns:a16="http://schemas.microsoft.com/office/drawing/2014/main" id="{7F73E9AD-BB57-6F52-4F5A-E9DB55BAEF9F}"/>
              </a:ext>
            </a:extLst>
          </p:cNvPr>
          <p:cNvCxnSpPr>
            <a:cxnSpLocks/>
          </p:cNvCxnSpPr>
          <p:nvPr/>
        </p:nvCxnSpPr>
        <p:spPr>
          <a:xfrm>
            <a:off x="2332770" y="2349684"/>
            <a:ext cx="446331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45" name="직선 연결선 1044">
            <a:extLst>
              <a:ext uri="{FF2B5EF4-FFF2-40B4-BE49-F238E27FC236}">
                <a16:creationId xmlns:a16="http://schemas.microsoft.com/office/drawing/2014/main" id="{3A85E10B-B6F3-011D-3F14-529B17F5235A}"/>
              </a:ext>
            </a:extLst>
          </p:cNvPr>
          <p:cNvCxnSpPr>
            <a:cxnSpLocks/>
          </p:cNvCxnSpPr>
          <p:nvPr/>
        </p:nvCxnSpPr>
        <p:spPr>
          <a:xfrm>
            <a:off x="2328008" y="2340160"/>
            <a:ext cx="0" cy="76409"/>
          </a:xfrm>
          <a:prstGeom prst="line">
            <a:avLst/>
          </a:prstGeom>
          <a:ln w="1905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FB8B7134-252C-10DB-D67A-A6FCBDEA60A5}"/>
              </a:ext>
            </a:extLst>
          </p:cNvPr>
          <p:cNvSpPr/>
          <p:nvPr/>
        </p:nvSpPr>
        <p:spPr>
          <a:xfrm>
            <a:off x="6660032" y="3480738"/>
            <a:ext cx="4810132" cy="13073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 dirty="0">
              <a:solidFill>
                <a:schemeClr val="bg2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광선 방정식의 매개변수</a:t>
            </a:r>
            <a:r>
              <a:rPr lang="en-US" altLang="ko-KR" sz="1000" dirty="0">
                <a:solidFill>
                  <a:schemeClr val="bg1"/>
                </a:solidFill>
              </a:rPr>
              <a:t>( t )</a:t>
            </a:r>
            <a:r>
              <a:rPr lang="ko-KR" altLang="en-US" sz="1000" dirty="0">
                <a:solidFill>
                  <a:schemeClr val="bg1"/>
                </a:solidFill>
              </a:rPr>
              <a:t>를 구하는 함수입니다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8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80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en-US" altLang="ko-KR" sz="800" dirty="0" err="1">
                <a:solidFill>
                  <a:srgbClr val="FFCC00"/>
                </a:solidFill>
              </a:rPr>
              <a:t>Get_ParamT_RayDescription</a:t>
            </a:r>
            <a:r>
              <a:rPr lang="en-US" altLang="ko-KR" sz="800" dirty="0">
                <a:solidFill>
                  <a:schemeClr val="bg1"/>
                </a:solidFill>
              </a:rPr>
              <a:t>(</a:t>
            </a:r>
            <a:r>
              <a:rPr lang="en-US" altLang="ko-KR" sz="800" dirty="0">
                <a:solidFill>
                  <a:srgbClr val="00B050"/>
                </a:solidFill>
              </a:rPr>
              <a:t>XMFLOAT3</a:t>
            </a:r>
            <a:r>
              <a:rPr lang="en-US" altLang="ko-KR" sz="800" dirty="0">
                <a:solidFill>
                  <a:schemeClr val="bg1"/>
                </a:solidFill>
              </a:rPr>
              <a:t> start, </a:t>
            </a:r>
            <a:r>
              <a:rPr lang="en-US" altLang="ko-KR" sz="800" dirty="0">
                <a:solidFill>
                  <a:srgbClr val="00B050"/>
                </a:solidFill>
              </a:rPr>
              <a:t>XMFLOAT3</a:t>
            </a:r>
            <a:r>
              <a:rPr lang="en-US" altLang="ko-KR" sz="800" dirty="0">
                <a:solidFill>
                  <a:schemeClr val="bg1"/>
                </a:solidFill>
              </a:rPr>
              <a:t> direction, </a:t>
            </a:r>
            <a:r>
              <a:rPr lang="en-US" altLang="ko-KR" sz="800" dirty="0">
                <a:solidFill>
                  <a:srgbClr val="00B050"/>
                </a:solidFill>
              </a:rPr>
              <a:t>XMFLOAT3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</a:rPr>
              <a:t>plane_center</a:t>
            </a:r>
            <a:r>
              <a:rPr lang="en-US" altLang="ko-KR" sz="800" dirty="0">
                <a:solidFill>
                  <a:schemeClr val="bg1"/>
                </a:solidFill>
              </a:rPr>
              <a:t>,\  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>
                <a:solidFill>
                  <a:srgbClr val="00B050"/>
                </a:solidFill>
              </a:rPr>
              <a:t>XMFLOAT3</a:t>
            </a:r>
            <a:r>
              <a:rPr lang="en-US" altLang="ko-KR" sz="800" dirty="0">
                <a:solidFill>
                  <a:schemeClr val="bg1"/>
                </a:solidFill>
              </a:rPr>
              <a:t> plane_p1, XMFLOAT3 plane_p2)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{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</a:t>
            </a:r>
            <a:r>
              <a:rPr lang="en-US" altLang="ko-KR" sz="800" dirty="0">
                <a:solidFill>
                  <a:schemeClr val="bg1"/>
                </a:solidFill>
              </a:rPr>
              <a:t> = </a:t>
            </a:r>
            <a:r>
              <a:rPr lang="en-US" altLang="ko-KR" sz="800" dirty="0" err="1">
                <a:solidFill>
                  <a:srgbClr val="FFCC00"/>
                </a:solidFill>
              </a:rPr>
              <a:t>Get_ValueD_PlaneDescription</a:t>
            </a:r>
            <a:r>
              <a:rPr lang="en-US" altLang="ko-KR" sz="800" dirty="0">
                <a:solidFill>
                  <a:schemeClr val="bg1"/>
                </a:solidFill>
              </a:rPr>
              <a:t>(</a:t>
            </a:r>
            <a:r>
              <a:rPr lang="en-US" altLang="ko-KR" sz="800" dirty="0" err="1">
                <a:solidFill>
                  <a:schemeClr val="bg1"/>
                </a:solidFill>
              </a:rPr>
              <a:t>plane_center</a:t>
            </a:r>
            <a:r>
              <a:rPr lang="en-US" altLang="ko-KR" sz="800" dirty="0">
                <a:solidFill>
                  <a:schemeClr val="bg1"/>
                </a:solidFill>
              </a:rPr>
              <a:t>, plane_p1, plane_p2);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>
                <a:solidFill>
                  <a:srgbClr val="00B050"/>
                </a:solidFill>
              </a:rPr>
              <a:t>XMFLOAT3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normal</a:t>
            </a:r>
            <a:r>
              <a:rPr lang="en-US" altLang="ko-KR" sz="800" dirty="0">
                <a:solidFill>
                  <a:schemeClr val="bg1"/>
                </a:solidFill>
              </a:rPr>
              <a:t> = </a:t>
            </a:r>
            <a:r>
              <a:rPr lang="en-US" altLang="ko-KR" sz="800" dirty="0" err="1">
                <a:solidFill>
                  <a:srgbClr val="FFCC00"/>
                </a:solidFill>
              </a:rPr>
              <a:t>GetNormalVec</a:t>
            </a:r>
            <a:r>
              <a:rPr lang="en-US" altLang="ko-KR" sz="800" dirty="0">
                <a:solidFill>
                  <a:schemeClr val="bg1"/>
                </a:solidFill>
              </a:rPr>
              <a:t>(</a:t>
            </a:r>
            <a:r>
              <a:rPr lang="en-US" altLang="ko-KR" sz="800" dirty="0" err="1">
                <a:solidFill>
                  <a:schemeClr val="bg1"/>
                </a:solidFill>
              </a:rPr>
              <a:t>plane_center</a:t>
            </a:r>
            <a:r>
              <a:rPr lang="en-US" altLang="ko-KR" sz="800" dirty="0">
                <a:solidFill>
                  <a:schemeClr val="bg1"/>
                </a:solidFill>
              </a:rPr>
              <a:t>, plane_p1, plane_p2);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>
                <a:solidFill>
                  <a:srgbClr val="FF33CC"/>
                </a:solidFill>
              </a:rPr>
              <a:t>return</a:t>
            </a:r>
            <a:r>
              <a:rPr lang="en-US" altLang="ko-KR" sz="800" dirty="0">
                <a:solidFill>
                  <a:schemeClr val="bg1"/>
                </a:solidFill>
              </a:rPr>
              <a:t> (-1.0f * (</a:t>
            </a: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</a:t>
            </a:r>
            <a:r>
              <a:rPr lang="en-US" altLang="ko-KR" sz="800" dirty="0">
                <a:solidFill>
                  <a:schemeClr val="bg1"/>
                </a:solidFill>
              </a:rPr>
              <a:t> + </a:t>
            </a:r>
            <a:r>
              <a:rPr lang="en-US" altLang="ko-KR" sz="800" dirty="0" err="1">
                <a:solidFill>
                  <a:srgbClr val="FFCC00"/>
                </a:solidFill>
              </a:rPr>
              <a:t>DotProduct</a:t>
            </a:r>
            <a:r>
              <a:rPr lang="en-US" altLang="ko-KR" sz="800" dirty="0">
                <a:solidFill>
                  <a:schemeClr val="bg1"/>
                </a:solidFill>
              </a:rPr>
              <a:t>(start, </a:t>
            </a: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normal</a:t>
            </a:r>
            <a:r>
              <a:rPr lang="en-US" altLang="ko-KR" sz="800" dirty="0">
                <a:solidFill>
                  <a:schemeClr val="bg1"/>
                </a:solidFill>
              </a:rPr>
              <a:t>))) / </a:t>
            </a:r>
            <a:r>
              <a:rPr lang="en-US" altLang="ko-KR" sz="800" dirty="0" err="1">
                <a:solidFill>
                  <a:srgbClr val="FFCC00"/>
                </a:solidFill>
              </a:rPr>
              <a:t>DotProduct</a:t>
            </a:r>
            <a:r>
              <a:rPr lang="en-US" altLang="ko-KR" sz="800" dirty="0">
                <a:solidFill>
                  <a:schemeClr val="bg1"/>
                </a:solidFill>
              </a:rPr>
              <a:t>(direction, </a:t>
            </a: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normal</a:t>
            </a:r>
            <a:r>
              <a:rPr lang="en-US" altLang="ko-KR" sz="80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}</a:t>
            </a:r>
            <a:endParaRPr lang="ko-KR" altLang="en-US" sz="800" dirty="0">
              <a:solidFill>
                <a:schemeClr val="bg1"/>
              </a:solidFill>
            </a:endParaRPr>
          </a:p>
          <a:p>
            <a:endParaRPr lang="ko-KR" altLang="en-US" sz="800" dirty="0"/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5ECFE05E-9C34-2050-7174-174474B55536}"/>
              </a:ext>
            </a:extLst>
          </p:cNvPr>
          <p:cNvSpPr/>
          <p:nvPr/>
        </p:nvSpPr>
        <p:spPr>
          <a:xfrm>
            <a:off x="6660032" y="4869662"/>
            <a:ext cx="4810132" cy="15858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평면 방정식에서의 </a:t>
            </a:r>
            <a:r>
              <a:rPr lang="ko-KR" altLang="en-US" sz="1000" dirty="0" err="1">
                <a:solidFill>
                  <a:schemeClr val="bg1"/>
                </a:solidFill>
              </a:rPr>
              <a:t>상수항</a:t>
            </a:r>
            <a:r>
              <a:rPr lang="en-US" altLang="ko-KR" sz="1000" dirty="0">
                <a:solidFill>
                  <a:schemeClr val="bg1"/>
                </a:solidFill>
              </a:rPr>
              <a:t>( d )</a:t>
            </a:r>
            <a:r>
              <a:rPr lang="ko-KR" altLang="en-US" sz="1000" dirty="0">
                <a:solidFill>
                  <a:schemeClr val="bg1"/>
                </a:solidFill>
              </a:rPr>
              <a:t>을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구하는 함수입니다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  <a:p>
            <a:endParaRPr lang="ko-KR" altLang="en-US" sz="10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rgbClr val="FFCC00"/>
                </a:solidFill>
              </a:rPr>
              <a:t>Get_ValueD_PlaneDescription</a:t>
            </a:r>
            <a:r>
              <a:rPr lang="en-US" altLang="ko-KR" sz="900" dirty="0">
                <a:solidFill>
                  <a:schemeClr val="bg1"/>
                </a:solidFill>
              </a:rPr>
              <a:t>(</a:t>
            </a:r>
            <a:r>
              <a:rPr lang="en-US" altLang="ko-KR" sz="900" dirty="0">
                <a:solidFill>
                  <a:srgbClr val="00B050"/>
                </a:solidFill>
              </a:rPr>
              <a:t>XMFLOAT3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plane_center</a:t>
            </a:r>
            <a:r>
              <a:rPr lang="en-US" altLang="ko-KR" sz="900" dirty="0">
                <a:solidFill>
                  <a:schemeClr val="bg1"/>
                </a:solidFill>
              </a:rPr>
              <a:t>, </a:t>
            </a:r>
            <a:r>
              <a:rPr lang="en-US" altLang="ko-KR" sz="900" dirty="0">
                <a:solidFill>
                  <a:srgbClr val="00B050"/>
                </a:solidFill>
              </a:rPr>
              <a:t>XMFLOAT3</a:t>
            </a:r>
            <a:r>
              <a:rPr lang="en-US" altLang="ko-KR" sz="900" dirty="0">
                <a:solidFill>
                  <a:schemeClr val="bg1"/>
                </a:solidFill>
              </a:rPr>
              <a:t> plane_p1,\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>
                <a:solidFill>
                  <a:srgbClr val="00B050"/>
                </a:solidFill>
              </a:rPr>
              <a:t>XMFLOAT3</a:t>
            </a:r>
            <a:r>
              <a:rPr lang="en-US" altLang="ko-KR" sz="900" dirty="0">
                <a:solidFill>
                  <a:schemeClr val="bg1"/>
                </a:solidFill>
              </a:rPr>
              <a:t> plane_p2)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{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>
                <a:solidFill>
                  <a:srgbClr val="00B050"/>
                </a:solidFill>
              </a:rPr>
              <a:t>XMFLOAT3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normal</a:t>
            </a:r>
            <a:r>
              <a:rPr lang="en-US" altLang="ko-KR" sz="900" dirty="0">
                <a:solidFill>
                  <a:schemeClr val="bg1"/>
                </a:solidFill>
              </a:rPr>
              <a:t> = </a:t>
            </a:r>
            <a:r>
              <a:rPr lang="en-US" altLang="ko-KR" sz="900" dirty="0" err="1">
                <a:solidFill>
                  <a:srgbClr val="FFCC00"/>
                </a:solidFill>
              </a:rPr>
              <a:t>GetNormalVec</a:t>
            </a:r>
            <a:r>
              <a:rPr lang="en-US" altLang="ko-KR" sz="900" dirty="0">
                <a:solidFill>
                  <a:schemeClr val="bg1"/>
                </a:solidFill>
              </a:rPr>
              <a:t>(</a:t>
            </a:r>
            <a:r>
              <a:rPr lang="en-US" altLang="ko-KR" sz="900" dirty="0" err="1">
                <a:solidFill>
                  <a:schemeClr val="bg1"/>
                </a:solidFill>
              </a:rPr>
              <a:t>plane_center</a:t>
            </a:r>
            <a:r>
              <a:rPr lang="en-US" altLang="ko-KR" sz="900" dirty="0">
                <a:solidFill>
                  <a:schemeClr val="bg1"/>
                </a:solidFill>
              </a:rPr>
              <a:t>, plane_p1, plane_p2);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ax0</a:t>
            </a:r>
            <a:r>
              <a:rPr lang="en-US" altLang="ko-KR" sz="900" dirty="0">
                <a:solidFill>
                  <a:schemeClr val="bg1"/>
                </a:solidFill>
              </a:rPr>
              <a:t> = </a:t>
            </a:r>
            <a:r>
              <a:rPr lang="en-US" altLang="ko-KR" sz="9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normal</a:t>
            </a:r>
            <a:r>
              <a:rPr lang="en-US" altLang="ko-KR" sz="900" dirty="0" err="1">
                <a:solidFill>
                  <a:schemeClr val="bg1"/>
                </a:solidFill>
              </a:rPr>
              <a:t>.x</a:t>
            </a:r>
            <a:r>
              <a:rPr lang="en-US" altLang="ko-KR" sz="900" dirty="0">
                <a:solidFill>
                  <a:schemeClr val="bg1"/>
                </a:solidFill>
              </a:rPr>
              <a:t> * </a:t>
            </a:r>
            <a:r>
              <a:rPr lang="en-US" altLang="ko-KR" sz="900" dirty="0" err="1">
                <a:solidFill>
                  <a:schemeClr val="bg1"/>
                </a:solidFill>
              </a:rPr>
              <a:t>plane_center.x</a:t>
            </a:r>
            <a:r>
              <a:rPr lang="en-US" altLang="ko-KR" sz="90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by0</a:t>
            </a:r>
            <a:r>
              <a:rPr lang="en-US" altLang="ko-KR" sz="900" dirty="0">
                <a:solidFill>
                  <a:schemeClr val="bg1"/>
                </a:solidFill>
              </a:rPr>
              <a:t> = </a:t>
            </a:r>
            <a:r>
              <a:rPr lang="en-US" altLang="ko-KR" sz="9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normal</a:t>
            </a:r>
            <a:r>
              <a:rPr lang="en-US" altLang="ko-KR" sz="900" dirty="0" err="1">
                <a:solidFill>
                  <a:schemeClr val="bg1"/>
                </a:solidFill>
              </a:rPr>
              <a:t>.y</a:t>
            </a:r>
            <a:r>
              <a:rPr lang="en-US" altLang="ko-KR" sz="900" dirty="0">
                <a:solidFill>
                  <a:schemeClr val="bg1"/>
                </a:solidFill>
              </a:rPr>
              <a:t> * </a:t>
            </a:r>
            <a:r>
              <a:rPr lang="en-US" altLang="ko-KR" sz="900" dirty="0" err="1">
                <a:solidFill>
                  <a:schemeClr val="bg1"/>
                </a:solidFill>
              </a:rPr>
              <a:t>plane_center.y</a:t>
            </a:r>
            <a:r>
              <a:rPr lang="en-US" altLang="ko-KR" sz="90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cz0</a:t>
            </a:r>
            <a:r>
              <a:rPr lang="en-US" altLang="ko-KR" sz="900" dirty="0">
                <a:solidFill>
                  <a:schemeClr val="bg1"/>
                </a:solidFill>
              </a:rPr>
              <a:t> = </a:t>
            </a:r>
            <a:r>
              <a:rPr lang="en-US" altLang="ko-KR" sz="9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normal</a:t>
            </a:r>
            <a:r>
              <a:rPr lang="en-US" altLang="ko-KR" sz="900" dirty="0" err="1">
                <a:solidFill>
                  <a:schemeClr val="bg1"/>
                </a:solidFill>
              </a:rPr>
              <a:t>.z</a:t>
            </a:r>
            <a:r>
              <a:rPr lang="en-US" altLang="ko-KR" sz="900" dirty="0">
                <a:solidFill>
                  <a:schemeClr val="bg1"/>
                </a:solidFill>
              </a:rPr>
              <a:t> * </a:t>
            </a:r>
            <a:r>
              <a:rPr lang="en-US" altLang="ko-KR" sz="900" dirty="0" err="1">
                <a:solidFill>
                  <a:schemeClr val="bg1"/>
                </a:solidFill>
              </a:rPr>
              <a:t>plane_center.z</a:t>
            </a:r>
            <a:r>
              <a:rPr lang="en-US" altLang="ko-KR" sz="90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>
                <a:solidFill>
                  <a:srgbClr val="FF33CC"/>
                </a:solidFill>
              </a:rPr>
              <a:t>return</a:t>
            </a:r>
            <a:r>
              <a:rPr lang="en-US" altLang="ko-KR" sz="900" dirty="0">
                <a:solidFill>
                  <a:schemeClr val="bg1"/>
                </a:solidFill>
              </a:rPr>
              <a:t> -1.0f * (</a:t>
            </a:r>
            <a:r>
              <a:rPr lang="en-US" altLang="ko-KR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ax0</a:t>
            </a:r>
            <a:r>
              <a:rPr lang="en-US" altLang="ko-KR" sz="900" dirty="0">
                <a:solidFill>
                  <a:schemeClr val="bg1"/>
                </a:solidFill>
              </a:rPr>
              <a:t> + </a:t>
            </a:r>
            <a:r>
              <a:rPr lang="en-US" altLang="ko-KR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by0</a:t>
            </a:r>
            <a:r>
              <a:rPr lang="en-US" altLang="ko-KR" sz="900" dirty="0">
                <a:solidFill>
                  <a:schemeClr val="bg1"/>
                </a:solidFill>
              </a:rPr>
              <a:t> + </a:t>
            </a:r>
            <a:r>
              <a:rPr lang="en-US" altLang="ko-KR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cz0</a:t>
            </a:r>
            <a:r>
              <a:rPr lang="en-US" altLang="ko-KR" sz="90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}</a:t>
            </a:r>
            <a:endParaRPr lang="ko-KR" altLang="en-US" sz="900" dirty="0">
              <a:solidFill>
                <a:schemeClr val="bg1"/>
              </a:solidFill>
            </a:endParaRPr>
          </a:p>
          <a:p>
            <a:endParaRPr lang="ko-KR" altLang="en-US" sz="800" dirty="0"/>
          </a:p>
        </p:txBody>
      </p:sp>
      <p:cxnSp>
        <p:nvCxnSpPr>
          <p:cNvPr id="1053" name="직선 화살표 연결선 1052">
            <a:extLst>
              <a:ext uri="{FF2B5EF4-FFF2-40B4-BE49-F238E27FC236}">
                <a16:creationId xmlns:a16="http://schemas.microsoft.com/office/drawing/2014/main" id="{BECF4A63-FCD3-DA55-D7EA-91FFF1668403}"/>
              </a:ext>
            </a:extLst>
          </p:cNvPr>
          <p:cNvCxnSpPr>
            <a:cxnSpLocks/>
          </p:cNvCxnSpPr>
          <p:nvPr/>
        </p:nvCxnSpPr>
        <p:spPr>
          <a:xfrm>
            <a:off x="2328008" y="4517716"/>
            <a:ext cx="423471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54" name="직선 연결선 1053">
            <a:extLst>
              <a:ext uri="{FF2B5EF4-FFF2-40B4-BE49-F238E27FC236}">
                <a16:creationId xmlns:a16="http://schemas.microsoft.com/office/drawing/2014/main" id="{A92038ED-F3D4-BB23-8F4B-6601E4762BC3}"/>
              </a:ext>
            </a:extLst>
          </p:cNvPr>
          <p:cNvCxnSpPr>
            <a:cxnSpLocks/>
          </p:cNvCxnSpPr>
          <p:nvPr/>
        </p:nvCxnSpPr>
        <p:spPr>
          <a:xfrm>
            <a:off x="2328008" y="4508191"/>
            <a:ext cx="0" cy="213034"/>
          </a:xfrm>
          <a:prstGeom prst="line">
            <a:avLst/>
          </a:prstGeom>
          <a:ln w="1905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직선 화살표 연결선 1061">
            <a:extLst>
              <a:ext uri="{FF2B5EF4-FFF2-40B4-BE49-F238E27FC236}">
                <a16:creationId xmlns:a16="http://schemas.microsoft.com/office/drawing/2014/main" id="{510D238E-27E6-9BF9-D136-E6DCDE1095C0}"/>
              </a:ext>
            </a:extLst>
          </p:cNvPr>
          <p:cNvCxnSpPr>
            <a:cxnSpLocks/>
          </p:cNvCxnSpPr>
          <p:nvPr/>
        </p:nvCxnSpPr>
        <p:spPr>
          <a:xfrm flipH="1">
            <a:off x="11536706" y="5003491"/>
            <a:ext cx="2552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66" name="직선 연결선 1065">
            <a:extLst>
              <a:ext uri="{FF2B5EF4-FFF2-40B4-BE49-F238E27FC236}">
                <a16:creationId xmlns:a16="http://schemas.microsoft.com/office/drawing/2014/main" id="{5836AD99-3FE2-3266-8A87-A465EC6C4E30}"/>
              </a:ext>
            </a:extLst>
          </p:cNvPr>
          <p:cNvCxnSpPr>
            <a:cxnSpLocks/>
          </p:cNvCxnSpPr>
          <p:nvPr/>
        </p:nvCxnSpPr>
        <p:spPr>
          <a:xfrm>
            <a:off x="11789569" y="4273550"/>
            <a:ext cx="0" cy="737084"/>
          </a:xfrm>
          <a:prstGeom prst="line">
            <a:avLst/>
          </a:prstGeom>
          <a:ln w="1905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직선 연결선 1068">
            <a:extLst>
              <a:ext uri="{FF2B5EF4-FFF2-40B4-BE49-F238E27FC236}">
                <a16:creationId xmlns:a16="http://schemas.microsoft.com/office/drawing/2014/main" id="{E0F5A721-7EE5-9DF4-222A-62C5A07EB116}"/>
              </a:ext>
            </a:extLst>
          </p:cNvPr>
          <p:cNvCxnSpPr>
            <a:cxnSpLocks/>
          </p:cNvCxnSpPr>
          <p:nvPr/>
        </p:nvCxnSpPr>
        <p:spPr>
          <a:xfrm flipH="1">
            <a:off x="10330974" y="4273550"/>
            <a:ext cx="1458119" cy="0"/>
          </a:xfrm>
          <a:prstGeom prst="line">
            <a:avLst/>
          </a:prstGeom>
          <a:ln w="1905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715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4" y="251987"/>
            <a:ext cx="8610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02. </a:t>
            </a:r>
            <a:r>
              <a:rPr lang="ko-KR" altLang="en-US" sz="3200" b="1" dirty="0"/>
              <a:t>네트워크 게임 프로그래밍</a:t>
            </a:r>
            <a:r>
              <a:rPr lang="en-US" altLang="ko-KR" sz="3200" b="1" dirty="0"/>
              <a:t> </a:t>
            </a:r>
            <a:endParaRPr lang="ko-KR" altLang="en-US" sz="3200" b="1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63CD169-04B0-5589-1135-FAFF0FCE6A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336384"/>
              </p:ext>
            </p:extLst>
          </p:nvPr>
        </p:nvGraphicFramePr>
        <p:xfrm>
          <a:off x="6375456" y="1323966"/>
          <a:ext cx="5497900" cy="5107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1035169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  <a:gridCol w="1181494">
                  <a:extLst>
                    <a:ext uri="{9D8B030D-6E8A-4147-A177-3AD203B41FA5}">
                      <a16:colId xmlns:a16="http://schemas.microsoft.com/office/drawing/2014/main" val="3621060197"/>
                    </a:ext>
                  </a:extLst>
                </a:gridCol>
                <a:gridCol w="1924013">
                  <a:extLst>
                    <a:ext uri="{9D8B030D-6E8A-4147-A177-3AD203B41FA5}">
                      <a16:colId xmlns:a16="http://schemas.microsoft.com/office/drawing/2014/main" val="3038951223"/>
                    </a:ext>
                  </a:extLst>
                </a:gridCol>
              </a:tblGrid>
              <a:tr h="407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없음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407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3D </a:t>
                      </a:r>
                      <a:r>
                        <a:rPr lang="ko-KR" altLang="en-US" sz="1600" dirty="0"/>
                        <a:t>멀티플레이 레이싱 게임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9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2022.11 ~ 2022.12</a:t>
                      </a:r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313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명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전 인원 서버작업에 참여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828136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C++11</a:t>
                      </a:r>
                    </a:p>
                    <a:p>
                      <a:pPr algn="l" latinLnBrk="1"/>
                      <a:r>
                        <a:rPr lang="en-US" altLang="ko-KR" sz="1600" dirty="0"/>
                        <a:t>TCP/IP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DirectX12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  <a:tr h="257117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600" b="1" dirty="0"/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역할</a:t>
                      </a:r>
                      <a:endParaRPr lang="en-US" altLang="ko-KR" sz="1600" b="1" dirty="0"/>
                    </a:p>
                    <a:p>
                      <a:pPr algn="ctr" latinLnBrk="1"/>
                      <a:r>
                        <a:rPr lang="en-US" altLang="ko-KR" sz="1400" b="1" dirty="0"/>
                        <a:t>(</a:t>
                      </a:r>
                      <a:r>
                        <a:rPr lang="ko-KR" altLang="en-US" sz="1400" b="1" dirty="0"/>
                        <a:t>구현 내용</a:t>
                      </a:r>
                      <a:r>
                        <a:rPr lang="en-US" altLang="ko-KR" sz="1400" b="1" dirty="0"/>
                        <a:t>)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400" dirty="0"/>
                        <a:t>공통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400" dirty="0"/>
                        <a:t>로그인 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400" dirty="0"/>
                        <a:t>로직 서버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091117"/>
                  </a:ext>
                </a:extLst>
              </a:tr>
              <a:tr h="76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클라이언트 </a:t>
                      </a:r>
                      <a:endParaRPr lang="en-US" altLang="ko-KR" sz="11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dirty="0"/>
                        <a:t>  </a:t>
                      </a:r>
                      <a:r>
                        <a:rPr lang="ko-KR" altLang="en-US" sz="1100" dirty="0"/>
                        <a:t>연결 작업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계정등록</a:t>
                      </a:r>
                      <a:endParaRPr lang="en-US" altLang="ko-KR" sz="11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  </a:t>
                      </a:r>
                      <a:r>
                        <a:rPr lang="ko-KR" altLang="en-US" sz="1100" dirty="0"/>
                        <a:t>기능 구현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플레이어 이동 및 회전</a:t>
                      </a:r>
                      <a:endParaRPr lang="en-US" altLang="ko-KR" sz="11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멀티플레이를 위한</a:t>
                      </a:r>
                      <a:endParaRPr lang="en-US" altLang="ko-KR" sz="11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dirty="0"/>
                        <a:t>  </a:t>
                      </a:r>
                      <a:r>
                        <a:rPr lang="ko-KR" altLang="en-US" sz="1100" dirty="0"/>
                        <a:t>동기화 작업</a:t>
                      </a:r>
                      <a:endParaRPr lang="en-US" altLang="ko-KR" sz="11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플레이어 간 충돌검사</a:t>
                      </a:r>
                      <a:endParaRPr lang="en-US" altLang="ko-KR" sz="11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아이템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부스터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 구현</a:t>
                      </a:r>
                      <a:endParaRPr lang="en-US" altLang="ko-KR" sz="11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 주행시간 측정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및</a:t>
                      </a:r>
                      <a:endParaRPr lang="en-US" altLang="ko-KR" sz="11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dirty="0"/>
                        <a:t>  </a:t>
                      </a:r>
                      <a:r>
                        <a:rPr lang="ko-KR" altLang="en-US" sz="1100" dirty="0"/>
                        <a:t>완주여부 검사</a:t>
                      </a:r>
                      <a:endParaRPr lang="en-US" altLang="ko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34905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Git</a:t>
                      </a:r>
                      <a:endParaRPr lang="ko-KR" altLang="en-US" sz="1600" b="1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hlinkClick r:id="rId3"/>
                        </a:rPr>
                        <a:t>https://github.com/kiption/Network_Game_Programming</a:t>
                      </a:r>
                      <a:endParaRPr lang="en-US" altLang="ko-KR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3718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시연 영상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hlinkClick r:id="rId4"/>
                        </a:rPr>
                        <a:t>https://youtu.be/GooATFiHUyA</a:t>
                      </a:r>
                      <a:endParaRPr lang="en-US" altLang="ko-KR" sz="13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619332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57C55981-4402-C444-F20F-95CFAE616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598" y="1736998"/>
            <a:ext cx="5548879" cy="4220764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63E2F65-DD2F-FA5D-A781-854DDBB458CB}"/>
              </a:ext>
            </a:extLst>
          </p:cNvPr>
          <p:cNvCxnSpPr>
            <a:cxnSpLocks/>
          </p:cNvCxnSpPr>
          <p:nvPr/>
        </p:nvCxnSpPr>
        <p:spPr>
          <a:xfrm>
            <a:off x="6222524" y="1252464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2023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4896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02. </a:t>
            </a:r>
            <a:r>
              <a:rPr lang="ko-KR" altLang="en-US" sz="3200" b="1" dirty="0"/>
              <a:t>구현 내용</a:t>
            </a:r>
            <a:r>
              <a:rPr lang="en-US" altLang="ko-KR" sz="3200" b="1" dirty="0"/>
              <a:t>_ </a:t>
            </a:r>
            <a:r>
              <a:rPr lang="ko-KR" altLang="en-US" sz="3200" b="1" dirty="0"/>
              <a:t>본인 역할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91952D6-C2F1-F38C-43C9-C66D6BA6E780}"/>
              </a:ext>
            </a:extLst>
          </p:cNvPr>
          <p:cNvCxnSpPr>
            <a:cxnSpLocks/>
          </p:cNvCxnSpPr>
          <p:nvPr/>
        </p:nvCxnSpPr>
        <p:spPr>
          <a:xfrm>
            <a:off x="8075804" y="1153740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3071D42-6478-9249-B0B9-B1E2AE8107AA}"/>
              </a:ext>
            </a:extLst>
          </p:cNvPr>
          <p:cNvCxnSpPr>
            <a:cxnSpLocks/>
          </p:cNvCxnSpPr>
          <p:nvPr/>
        </p:nvCxnSpPr>
        <p:spPr>
          <a:xfrm>
            <a:off x="756539" y="3753670"/>
            <a:ext cx="1058690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65716DE-37C7-393D-E97D-39AE39E7C570}"/>
              </a:ext>
            </a:extLst>
          </p:cNvPr>
          <p:cNvSpPr txBox="1"/>
          <p:nvPr/>
        </p:nvSpPr>
        <p:spPr>
          <a:xfrm>
            <a:off x="4211777" y="999852"/>
            <a:ext cx="3917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플레이어 이동</a:t>
            </a:r>
            <a:r>
              <a:rPr lang="en-US" altLang="ko-KR" sz="1400" dirty="0"/>
              <a:t>/</a:t>
            </a:r>
            <a:r>
              <a:rPr lang="ko-KR" altLang="en-US" sz="1400" dirty="0"/>
              <a:t>회전 및 멀티플레이 구현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68FD25-D24E-65D9-2390-96739F428EBF}"/>
              </a:ext>
            </a:extLst>
          </p:cNvPr>
          <p:cNvSpPr txBox="1"/>
          <p:nvPr/>
        </p:nvSpPr>
        <p:spPr>
          <a:xfrm>
            <a:off x="8168583" y="999852"/>
            <a:ext cx="3307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플레이어 간 충돌검사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D34A1C-CCE9-EEC0-68B3-98A8BE98C66E}"/>
              </a:ext>
            </a:extLst>
          </p:cNvPr>
          <p:cNvSpPr txBox="1"/>
          <p:nvPr/>
        </p:nvSpPr>
        <p:spPr>
          <a:xfrm>
            <a:off x="4211777" y="3891903"/>
            <a:ext cx="3307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아이템</a:t>
            </a:r>
            <a:r>
              <a:rPr lang="en-US" altLang="ko-KR" sz="1100" dirty="0"/>
              <a:t>(</a:t>
            </a:r>
            <a:r>
              <a:rPr lang="ko-KR" altLang="en-US" sz="1100" dirty="0"/>
              <a:t>부스터</a:t>
            </a:r>
            <a:r>
              <a:rPr lang="en-US" altLang="ko-KR" sz="1100" dirty="0"/>
              <a:t>) </a:t>
            </a:r>
            <a:r>
              <a:rPr lang="ko-KR" altLang="en-US" sz="1400" dirty="0"/>
              <a:t>효과 구현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FB5F62-A3AC-2F29-AD47-BA81E98DE17E}"/>
              </a:ext>
            </a:extLst>
          </p:cNvPr>
          <p:cNvSpPr txBox="1"/>
          <p:nvPr/>
        </p:nvSpPr>
        <p:spPr>
          <a:xfrm>
            <a:off x="8168582" y="3891903"/>
            <a:ext cx="3307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주행시간 측정 및 완주여부 검사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DCAC6816-A776-FC14-6063-07942B8EF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774" y="4313679"/>
            <a:ext cx="3672448" cy="212896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793DA71-88DC-35FB-014B-97D7092D4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509" y="4313679"/>
            <a:ext cx="3668951" cy="2133877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9CEA5BE-21F1-C82D-912C-66D47BA9C846}"/>
              </a:ext>
            </a:extLst>
          </p:cNvPr>
          <p:cNvCxnSpPr>
            <a:cxnSpLocks/>
          </p:cNvCxnSpPr>
          <p:nvPr/>
        </p:nvCxnSpPr>
        <p:spPr>
          <a:xfrm>
            <a:off x="4109209" y="1389906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24173E0-3306-3F4F-BE57-8A5EC688A00C}"/>
              </a:ext>
            </a:extLst>
          </p:cNvPr>
          <p:cNvSpPr txBox="1"/>
          <p:nvPr/>
        </p:nvSpPr>
        <p:spPr>
          <a:xfrm>
            <a:off x="254971" y="999852"/>
            <a:ext cx="3917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서버</a:t>
            </a:r>
            <a:r>
              <a:rPr lang="en-US" altLang="ko-KR" sz="1400" dirty="0"/>
              <a:t>-</a:t>
            </a:r>
            <a:r>
              <a:rPr lang="ko-KR" altLang="en-US" sz="1400" dirty="0"/>
              <a:t>클라이언트 연결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F66E8A2-9D46-921B-2352-1751D2F25345}"/>
              </a:ext>
            </a:extLst>
          </p:cNvPr>
          <p:cNvSpPr txBox="1"/>
          <p:nvPr/>
        </p:nvSpPr>
        <p:spPr>
          <a:xfrm>
            <a:off x="254971" y="3891903"/>
            <a:ext cx="3307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계정등록 기능 구현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2A3582C-8936-0AD3-6C99-38979BA8D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687" y="4313679"/>
            <a:ext cx="3672451" cy="212813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03791AF-B1B8-21E3-7AE6-AB292A49EF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9774" y="1387119"/>
            <a:ext cx="3672449" cy="213092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0C12274-5641-D9E1-9082-DB53DEF703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8420" y="1387119"/>
            <a:ext cx="3668957" cy="2128136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E723C434-947C-B19C-6B20-B9D121B10919}"/>
              </a:ext>
            </a:extLst>
          </p:cNvPr>
          <p:cNvSpPr/>
          <p:nvPr/>
        </p:nvSpPr>
        <p:spPr>
          <a:xfrm>
            <a:off x="301128" y="1387119"/>
            <a:ext cx="3654023" cy="21281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50" dirty="0" err="1">
                <a:solidFill>
                  <a:schemeClr val="bg1"/>
                </a:solidFill>
              </a:rPr>
              <a:t>login_sock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rgbClr val="FFCC00"/>
                </a:solidFill>
              </a:rPr>
              <a:t>socket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CC66FF"/>
                </a:solidFill>
              </a:rPr>
              <a:t>AF_INET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rgbClr val="CC66FF"/>
                </a:solidFill>
              </a:rPr>
              <a:t>SOCK_STREAM</a:t>
            </a:r>
            <a:r>
              <a:rPr lang="en-US" altLang="ko-KR" sz="950" dirty="0">
                <a:solidFill>
                  <a:schemeClr val="bg1"/>
                </a:solidFill>
              </a:rPr>
              <a:t>, 0);</a:t>
            </a:r>
          </a:p>
          <a:p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 err="1">
                <a:solidFill>
                  <a:schemeClr val="bg1"/>
                </a:solidFill>
              </a:rPr>
              <a:t>login_sock</a:t>
            </a:r>
            <a:r>
              <a:rPr lang="en-US" altLang="ko-KR" sz="950" dirty="0">
                <a:solidFill>
                  <a:schemeClr val="bg1"/>
                </a:solidFill>
              </a:rPr>
              <a:t> == </a:t>
            </a:r>
            <a:r>
              <a:rPr lang="en-US" altLang="ko-KR" sz="950" dirty="0">
                <a:solidFill>
                  <a:srgbClr val="CC66FF"/>
                </a:solidFill>
              </a:rPr>
              <a:t>INVALID_SOCKET</a:t>
            </a:r>
            <a:r>
              <a:rPr lang="en-US" altLang="ko-KR" sz="95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 err="1">
                <a:solidFill>
                  <a:srgbClr val="FFCC00"/>
                </a:solidFill>
              </a:rPr>
              <a:t>err_quit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FA6666"/>
                </a:solidFill>
              </a:rPr>
              <a:t>"socket()"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struct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bg1"/>
                </a:solidFill>
              </a:rPr>
              <a:t>sockaddr_in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login_server_addr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 err="1">
                <a:solidFill>
                  <a:srgbClr val="FFCC00"/>
                </a:solidFill>
              </a:rPr>
              <a:t>memset</a:t>
            </a:r>
            <a:r>
              <a:rPr lang="en-US" altLang="ko-KR" sz="950" dirty="0">
                <a:solidFill>
                  <a:schemeClr val="bg1"/>
                </a:solidFill>
              </a:rPr>
              <a:t>(&amp;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login_server_addr</a:t>
            </a:r>
            <a:r>
              <a:rPr lang="en-US" altLang="ko-KR" sz="950" dirty="0">
                <a:solidFill>
                  <a:schemeClr val="bg1"/>
                </a:solidFill>
              </a:rPr>
              <a:t>, 0,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login_server_addr</a:t>
            </a:r>
            <a:r>
              <a:rPr lang="en-US" altLang="ko-KR" sz="950" dirty="0">
                <a:solidFill>
                  <a:schemeClr val="bg1"/>
                </a:solidFill>
              </a:rPr>
              <a:t>));</a:t>
            </a:r>
          </a:p>
          <a:p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login_server_addr</a:t>
            </a:r>
            <a:r>
              <a:rPr lang="en-US" altLang="ko-KR" sz="950" dirty="0" err="1">
                <a:solidFill>
                  <a:schemeClr val="bg1"/>
                </a:solidFill>
              </a:rPr>
              <a:t>.sin_family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rgbClr val="CC66FF"/>
                </a:solidFill>
              </a:rPr>
              <a:t>AF_INET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login_server_addr</a:t>
            </a:r>
            <a:r>
              <a:rPr lang="en-US" altLang="ko-KR" sz="950" dirty="0" err="1">
                <a:solidFill>
                  <a:schemeClr val="bg1"/>
                </a:solidFill>
              </a:rPr>
              <a:t>.sin_addr.</a:t>
            </a:r>
            <a:r>
              <a:rPr lang="en-US" altLang="ko-KR" sz="950" dirty="0" err="1">
                <a:solidFill>
                  <a:srgbClr val="CC66FF"/>
                </a:solidFill>
              </a:rPr>
              <a:t>s_addr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inet_addr</a:t>
            </a:r>
            <a:r>
              <a:rPr lang="en-US" altLang="ko-KR" sz="950" dirty="0">
                <a:solidFill>
                  <a:schemeClr val="bg1"/>
                </a:solidFill>
              </a:rPr>
              <a:t>(SERVERIP);</a:t>
            </a:r>
          </a:p>
          <a:p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login_server_addr</a:t>
            </a:r>
            <a:r>
              <a:rPr lang="en-US" altLang="ko-KR" sz="950" dirty="0" err="1">
                <a:solidFill>
                  <a:schemeClr val="bg1"/>
                </a:solidFill>
              </a:rPr>
              <a:t>.sin_port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htons</a:t>
            </a:r>
            <a:r>
              <a:rPr lang="en-US" altLang="ko-KR" sz="950" dirty="0">
                <a:solidFill>
                  <a:schemeClr val="bg1"/>
                </a:solidFill>
              </a:rPr>
              <a:t>(LOGIN_SERVER_PORT);</a:t>
            </a:r>
          </a:p>
          <a:p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int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retval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rgbClr val="FFCC00"/>
                </a:solidFill>
              </a:rPr>
              <a:t>connect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bg1"/>
                </a:solidFill>
              </a:rPr>
              <a:t>login_sock</a:t>
            </a:r>
            <a:r>
              <a:rPr lang="en-US" altLang="ko-KR" sz="950" dirty="0">
                <a:solidFill>
                  <a:schemeClr val="bg1"/>
                </a:solidFill>
              </a:rPr>
              <a:t>, (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struct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bg1"/>
                </a:solidFill>
              </a:rPr>
              <a:t>sockaddr</a:t>
            </a:r>
            <a:r>
              <a:rPr lang="en-US" altLang="ko-KR" sz="950" dirty="0">
                <a:solidFill>
                  <a:schemeClr val="bg1"/>
                </a:solidFill>
              </a:rPr>
              <a:t>*)\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&amp;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login_server_addr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login_server_addr</a:t>
            </a:r>
            <a:r>
              <a:rPr lang="en-US" altLang="ko-KR" sz="950" dirty="0">
                <a:solidFill>
                  <a:schemeClr val="bg1"/>
                </a:solidFill>
              </a:rPr>
              <a:t>));</a:t>
            </a:r>
          </a:p>
          <a:p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retval</a:t>
            </a:r>
            <a:r>
              <a:rPr lang="en-US" altLang="ko-KR" sz="950" dirty="0">
                <a:solidFill>
                  <a:schemeClr val="bg1"/>
                </a:solidFill>
              </a:rPr>
              <a:t> == </a:t>
            </a:r>
            <a:r>
              <a:rPr lang="en-US" altLang="ko-KR" sz="950" dirty="0">
                <a:solidFill>
                  <a:srgbClr val="CC66FF"/>
                </a:solidFill>
              </a:rPr>
              <a:t>SOCKET_ERROR</a:t>
            </a:r>
            <a:r>
              <a:rPr lang="en-US" altLang="ko-KR" sz="95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 err="1">
                <a:solidFill>
                  <a:srgbClr val="FFCC00"/>
                </a:solidFill>
              </a:rPr>
              <a:t>err_quit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FA6666"/>
                </a:solidFill>
              </a:rPr>
              <a:t>"connect()"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  <a:endParaRPr lang="ko-KR" altLang="en-US" sz="9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290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4" y="251987"/>
            <a:ext cx="9115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02. </a:t>
            </a:r>
            <a:r>
              <a:rPr lang="ko-KR" altLang="en-US" sz="3200" b="1" dirty="0"/>
              <a:t>플로우 차트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0E53B8-02E1-8D57-8FD9-E5ABFCBFD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98" y="1421534"/>
            <a:ext cx="4290942" cy="531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EDE6F53-7DF7-F380-A5F1-104A63AE64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729" y="1429570"/>
            <a:ext cx="4295025" cy="531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15B314-158D-403F-B262-13E4876015D9}"/>
              </a:ext>
            </a:extLst>
          </p:cNvPr>
          <p:cNvSpPr txBox="1"/>
          <p:nvPr/>
        </p:nvSpPr>
        <p:spPr>
          <a:xfrm>
            <a:off x="618460" y="942206"/>
            <a:ext cx="3232088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</a:t>
            </a:r>
            <a:r>
              <a:rPr lang="en-US" altLang="ko-KR" sz="1400" b="1" dirty="0"/>
              <a:t>Flow Chart_ Login Server</a:t>
            </a:r>
            <a:endParaRPr lang="en-US" altLang="ko-KR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ED293C-6A76-B580-9FDC-32BCF3019A79}"/>
              </a:ext>
            </a:extLst>
          </p:cNvPr>
          <p:cNvSpPr txBox="1"/>
          <p:nvPr/>
        </p:nvSpPr>
        <p:spPr>
          <a:xfrm>
            <a:off x="6772249" y="942206"/>
            <a:ext cx="3541082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</a:t>
            </a:r>
            <a:r>
              <a:rPr lang="en-US" altLang="ko-KR" sz="1400" b="1" dirty="0"/>
              <a:t>Flow Chart_ Main Server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089762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4" y="251987"/>
            <a:ext cx="5886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03. </a:t>
            </a:r>
            <a:r>
              <a:rPr lang="ko-KR" altLang="en-US" sz="3200" b="1" dirty="0"/>
              <a:t>기타 </a:t>
            </a:r>
            <a:r>
              <a:rPr lang="ko-KR" altLang="en-US" sz="3200" b="1" dirty="0" err="1"/>
              <a:t>작업물</a:t>
            </a:r>
            <a:endParaRPr lang="ko-KR" altLang="en-US" sz="3200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FFC4A6-CB38-1AEA-80B1-82F02BACB714}"/>
              </a:ext>
            </a:extLst>
          </p:cNvPr>
          <p:cNvCxnSpPr>
            <a:cxnSpLocks/>
          </p:cNvCxnSpPr>
          <p:nvPr/>
        </p:nvCxnSpPr>
        <p:spPr>
          <a:xfrm>
            <a:off x="474451" y="3855794"/>
            <a:ext cx="1124309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71A48CCA-CB54-0F6A-F1FA-392786F7A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067" y="971338"/>
            <a:ext cx="3345975" cy="2635843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77CD14F-4E0A-3C21-9AD2-38473AD9B3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038148"/>
              </p:ext>
            </p:extLst>
          </p:nvPr>
        </p:nvGraphicFramePr>
        <p:xfrm>
          <a:off x="5541033" y="1276967"/>
          <a:ext cx="5497900" cy="21533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err="1"/>
                        <a:t>Skul</a:t>
                      </a:r>
                      <a:r>
                        <a:rPr lang="en-US" altLang="ko-KR" sz="1600" dirty="0"/>
                        <a:t>: The Hero Slayer (</a:t>
                      </a:r>
                      <a:r>
                        <a:rPr lang="ko-KR" altLang="en-US" sz="1600" dirty="0"/>
                        <a:t>모작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2D </a:t>
                      </a:r>
                      <a:r>
                        <a:rPr lang="ko-KR" altLang="en-US" sz="1600" dirty="0"/>
                        <a:t>액션 </a:t>
                      </a:r>
                      <a:r>
                        <a:rPr lang="ko-KR" altLang="en-US" sz="1600" dirty="0" err="1"/>
                        <a:t>플랫포머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2021.05 ~ 2021.06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명</a:t>
                      </a:r>
                      <a:r>
                        <a:rPr lang="en-US" altLang="ko-KR" sz="1600" dirty="0"/>
                        <a:t>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본인 역할</a:t>
                      </a:r>
                      <a:r>
                        <a:rPr lang="en-US" altLang="ko-KR" sz="1400" dirty="0"/>
                        <a:t>: </a:t>
                      </a:r>
                      <a:r>
                        <a:rPr lang="ko-KR" altLang="en-US" sz="1400" dirty="0"/>
                        <a:t>조작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및 스킬 구현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l" latinLnBrk="1"/>
                      <a:r>
                        <a:rPr lang="ko-KR" altLang="en-US" sz="1400" dirty="0"/>
                        <a:t>캐릭터 교체 기능</a:t>
                      </a:r>
                      <a:r>
                        <a:rPr lang="en-US" altLang="ko-KR" sz="1400" dirty="0"/>
                        <a:t>, UI</a:t>
                      </a:r>
                      <a:r>
                        <a:rPr lang="ko-KR" altLang="en-US" sz="1400" dirty="0"/>
                        <a:t> 구현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지형 충돌처리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C, C++, Windows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3F7F367-0397-4B0B-2415-1743B2C7D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095022"/>
              </p:ext>
            </p:extLst>
          </p:nvPr>
        </p:nvGraphicFramePr>
        <p:xfrm>
          <a:off x="5541033" y="4325375"/>
          <a:ext cx="5497900" cy="20245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슈퍼 </a:t>
                      </a:r>
                      <a:r>
                        <a:rPr lang="ko-KR" altLang="en-US" sz="1600" dirty="0" err="1"/>
                        <a:t>마리오</a:t>
                      </a:r>
                      <a:r>
                        <a:rPr lang="ko-KR" altLang="en-US" sz="1600" dirty="0"/>
                        <a:t> 브라더스 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모작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2D </a:t>
                      </a:r>
                      <a:r>
                        <a:rPr lang="ko-KR" altLang="en-US" sz="1600" dirty="0"/>
                        <a:t>액션 </a:t>
                      </a:r>
                      <a:r>
                        <a:rPr lang="ko-KR" altLang="en-US" sz="1600" dirty="0" err="1"/>
                        <a:t>플랫포머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2021.10 ~ 2021.12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Python, Pico-2D(SDL</a:t>
                      </a:r>
                      <a:r>
                        <a:rPr lang="ko-KR" altLang="en-US" sz="1600" dirty="0"/>
                        <a:t>기반</a:t>
                      </a:r>
                      <a:r>
                        <a:rPr lang="en-US" altLang="ko-KR" sz="1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055C2A26-52EE-9FAC-5E43-C176A9E0D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067" y="4038973"/>
            <a:ext cx="3355326" cy="263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43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4" y="251987"/>
            <a:ext cx="5886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03. </a:t>
            </a:r>
            <a:r>
              <a:rPr lang="ko-KR" altLang="en-US" sz="3200" b="1" dirty="0"/>
              <a:t>기타 </a:t>
            </a:r>
            <a:r>
              <a:rPr lang="ko-KR" altLang="en-US" sz="3200" b="1" dirty="0" err="1"/>
              <a:t>작업물</a:t>
            </a:r>
            <a:endParaRPr lang="ko-KR" altLang="en-US" sz="3200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FFC4A6-CB38-1AEA-80B1-82F02BACB714}"/>
              </a:ext>
            </a:extLst>
          </p:cNvPr>
          <p:cNvCxnSpPr>
            <a:cxnSpLocks/>
          </p:cNvCxnSpPr>
          <p:nvPr/>
        </p:nvCxnSpPr>
        <p:spPr>
          <a:xfrm>
            <a:off x="474451" y="3855794"/>
            <a:ext cx="1124309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EBB3141-58CB-D1E0-3AF8-841978FBF5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464078"/>
              </p:ext>
            </p:extLst>
          </p:nvPr>
        </p:nvGraphicFramePr>
        <p:xfrm>
          <a:off x="5541033" y="1284816"/>
          <a:ext cx="5497900" cy="20245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Galaxy Guardian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3D </a:t>
                      </a:r>
                      <a:r>
                        <a:rPr lang="ko-KR" altLang="en-US" sz="1600" dirty="0" err="1"/>
                        <a:t>싱글플레이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슈팅게임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2021.11 ~ 2021.12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명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본인 역할</a:t>
                      </a:r>
                      <a:r>
                        <a:rPr lang="en-US" altLang="ko-KR" sz="1400" dirty="0"/>
                        <a:t>: </a:t>
                      </a:r>
                      <a:r>
                        <a:rPr lang="ko-KR" altLang="en-US" sz="1400" dirty="0"/>
                        <a:t>객체 움직임 구현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충돌 처리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C++, OpenGL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4D93E18-F6AE-0128-86D5-1635E2276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605" y="1018836"/>
            <a:ext cx="3584314" cy="26358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E0BDDD2-C99E-242F-E875-D3E279DD7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715" y="4236233"/>
            <a:ext cx="3986678" cy="2241329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5B7225D-6C15-D754-A1C4-1535F7829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054331"/>
              </p:ext>
            </p:extLst>
          </p:nvPr>
        </p:nvGraphicFramePr>
        <p:xfrm>
          <a:off x="5541033" y="4326358"/>
          <a:ext cx="5497900" cy="20245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없음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3D </a:t>
                      </a:r>
                      <a:r>
                        <a:rPr lang="ko-KR" altLang="en-US" sz="1600" dirty="0" err="1"/>
                        <a:t>싱글플레이</a:t>
                      </a:r>
                      <a:r>
                        <a:rPr lang="en-US" altLang="ko-KR" sz="1600" dirty="0"/>
                        <a:t> TPS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2023.05 ~ 2023.06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C#, Unity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7953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159708"/>
            <a:ext cx="113351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I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n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t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r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o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d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u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c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e </a:t>
            </a:r>
            <a:r>
              <a:rPr lang="en-US" altLang="ko-KR" sz="4000" b="1" dirty="0"/>
              <a:t>.                                   </a:t>
            </a:r>
            <a:r>
              <a:rPr lang="en-US" altLang="ko-KR" dirty="0"/>
              <a:t>’</a:t>
            </a:r>
            <a:r>
              <a:rPr lang="ko-KR" altLang="en-US" dirty="0" err="1"/>
              <a:t>메청년</a:t>
            </a:r>
            <a:r>
              <a:rPr lang="en-US" altLang="ko-KR" dirty="0"/>
              <a:t>’</a:t>
            </a:r>
            <a:r>
              <a:rPr lang="ko-KR" altLang="en-US" dirty="0"/>
              <a:t> 김승환</a:t>
            </a:r>
            <a:endParaRPr lang="ko-KR" altLang="en-US" sz="32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AF7012-4A44-5A56-045D-4C041C0F4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40" y="2852978"/>
            <a:ext cx="5193529" cy="38044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33AEF17-C88E-01C3-A2A8-65B5B9E0A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996" y="2852978"/>
            <a:ext cx="4791075" cy="38004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96F5EA-8802-FBAA-49A9-445E63323958}"/>
              </a:ext>
            </a:extLst>
          </p:cNvPr>
          <p:cNvSpPr txBox="1"/>
          <p:nvPr/>
        </p:nvSpPr>
        <p:spPr>
          <a:xfrm>
            <a:off x="428445" y="1178291"/>
            <a:ext cx="8195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▶ 초등학생 시절 </a:t>
            </a:r>
            <a:r>
              <a:rPr lang="ko-KR" altLang="en-US" sz="1600" dirty="0" err="1"/>
              <a:t>시그너스기사단이</a:t>
            </a:r>
            <a:r>
              <a:rPr lang="ko-KR" altLang="en-US" sz="1600" dirty="0"/>
              <a:t> 출시했던 즈음 처음 시작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해당 계정 삭제로 기록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X)</a:t>
            </a:r>
          </a:p>
          <a:p>
            <a:endParaRPr lang="en-US" altLang="ko-KR" sz="1600" dirty="0"/>
          </a:p>
          <a:p>
            <a:r>
              <a:rPr lang="ko-KR" altLang="en-US" sz="1600" dirty="0"/>
              <a:t>▶ 남아있는 가장 오래된 기록 </a:t>
            </a:r>
            <a:r>
              <a:rPr lang="en-US" altLang="ko-KR" sz="1600" dirty="0"/>
              <a:t>2012</a:t>
            </a:r>
            <a:r>
              <a:rPr lang="ko-KR" altLang="en-US" sz="1600" dirty="0"/>
              <a:t>년 </a:t>
            </a:r>
            <a:r>
              <a:rPr lang="en-US" altLang="ko-KR" sz="1600" dirty="0"/>
              <a:t>04</a:t>
            </a:r>
            <a:r>
              <a:rPr lang="ko-KR" altLang="en-US" sz="1600" dirty="0"/>
              <a:t>월 </a:t>
            </a:r>
            <a:r>
              <a:rPr lang="en-US" altLang="ko-KR" sz="1600" dirty="0"/>
              <a:t>01</a:t>
            </a:r>
            <a:r>
              <a:rPr lang="ko-KR" altLang="en-US" sz="1600" dirty="0"/>
              <a:t>일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▶</a:t>
            </a:r>
            <a:r>
              <a:rPr lang="en-US" altLang="ko-KR" sz="1600" dirty="0"/>
              <a:t> </a:t>
            </a:r>
            <a:r>
              <a:rPr lang="ko-KR" altLang="en-US" sz="1600" dirty="0"/>
              <a:t>현재도 </a:t>
            </a:r>
            <a:r>
              <a:rPr lang="ko-KR" altLang="en-US" sz="1600" dirty="0" err="1"/>
              <a:t>엘리시움</a:t>
            </a:r>
            <a:r>
              <a:rPr lang="ko-KR" altLang="en-US" sz="1600" dirty="0"/>
              <a:t> 서버에서 메이플 라이프를 소소하게 즐기는 중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653EABE-DDF4-D5BD-36DF-D7AF59A334FD}"/>
              </a:ext>
            </a:extLst>
          </p:cNvPr>
          <p:cNvCxnSpPr>
            <a:cxnSpLocks/>
          </p:cNvCxnSpPr>
          <p:nvPr/>
        </p:nvCxnSpPr>
        <p:spPr>
          <a:xfrm>
            <a:off x="543908" y="2720751"/>
            <a:ext cx="10839953" cy="33925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92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3890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 o n t e n t s .</a:t>
            </a:r>
            <a:endParaRPr lang="ko-KR" altLang="en-US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C007B4-AE16-DA34-3948-B604E9A4C54C}"/>
              </a:ext>
            </a:extLst>
          </p:cNvPr>
          <p:cNvSpPr txBox="1"/>
          <p:nvPr/>
        </p:nvSpPr>
        <p:spPr>
          <a:xfrm>
            <a:off x="831518" y="1488649"/>
            <a:ext cx="8991989" cy="4187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01.  </a:t>
            </a:r>
            <a:r>
              <a:rPr lang="ko-KR" altLang="en-US" sz="2000" b="1" dirty="0"/>
              <a:t>졸업작품</a:t>
            </a:r>
            <a:r>
              <a:rPr lang="en-US" altLang="ko-KR" sz="2000" b="1" dirty="0"/>
              <a:t> </a:t>
            </a:r>
          </a:p>
          <a:p>
            <a:pPr>
              <a:lnSpc>
                <a:spcPct val="150000"/>
              </a:lnSpc>
            </a:pPr>
            <a:endParaRPr lang="en-US" altLang="ko-KR" sz="2000" b="1" dirty="0"/>
          </a:p>
          <a:p>
            <a:pPr>
              <a:lnSpc>
                <a:spcPct val="150000"/>
              </a:lnSpc>
            </a:pPr>
            <a:endParaRPr lang="en-US" altLang="ko-KR" sz="2000" b="1" dirty="0"/>
          </a:p>
          <a:p>
            <a:pPr>
              <a:lnSpc>
                <a:spcPct val="150000"/>
              </a:lnSpc>
            </a:pP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02. </a:t>
            </a:r>
            <a:r>
              <a:rPr lang="ko-KR" altLang="en-US" sz="2000" b="1" dirty="0"/>
              <a:t>네트워크 게임 프로그래밍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endParaRPr lang="en-US" altLang="ko-KR" sz="2000" b="1" dirty="0"/>
          </a:p>
          <a:p>
            <a:pPr>
              <a:lnSpc>
                <a:spcPct val="150000"/>
              </a:lnSpc>
            </a:pPr>
            <a:endParaRPr lang="en-US" altLang="ko-KR" sz="2000" b="1" dirty="0"/>
          </a:p>
          <a:p>
            <a:pPr>
              <a:lnSpc>
                <a:spcPct val="150000"/>
              </a:lnSpc>
            </a:pP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03. </a:t>
            </a:r>
            <a:r>
              <a:rPr lang="ko-KR" altLang="en-US" sz="2000" b="1" dirty="0"/>
              <a:t>기타 </a:t>
            </a:r>
            <a:r>
              <a:rPr lang="ko-KR" altLang="en-US" sz="2000" b="1" dirty="0" err="1"/>
              <a:t>작업물</a:t>
            </a:r>
            <a:endParaRPr lang="en-US" altLang="ko-KR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FDB0C0-C7B1-A1CB-B9E0-EEF6DC521111}"/>
              </a:ext>
            </a:extLst>
          </p:cNvPr>
          <p:cNvSpPr txBox="1"/>
          <p:nvPr/>
        </p:nvSpPr>
        <p:spPr>
          <a:xfrm>
            <a:off x="1414528" y="1931396"/>
            <a:ext cx="3633383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구현 내용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중점 연구 과제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기타 구현사항</a:t>
            </a:r>
            <a:endParaRPr lang="en-US" altLang="ko-KR" sz="20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18B7175-B5D3-01A8-CB02-7C2C3CD267EA}"/>
              </a:ext>
            </a:extLst>
          </p:cNvPr>
          <p:cNvCxnSpPr>
            <a:cxnSpLocks/>
            <a:stCxn id="12" idx="4"/>
            <a:endCxn id="9" idx="0"/>
          </p:cNvCxnSpPr>
          <p:nvPr/>
        </p:nvCxnSpPr>
        <p:spPr>
          <a:xfrm>
            <a:off x="1314258" y="2228224"/>
            <a:ext cx="0" cy="62145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6FE0BEA0-88F8-AC31-154F-304B205C5F21}"/>
              </a:ext>
            </a:extLst>
          </p:cNvPr>
          <p:cNvSpPr/>
          <p:nvPr/>
        </p:nvSpPr>
        <p:spPr>
          <a:xfrm>
            <a:off x="1253520" y="2849683"/>
            <a:ext cx="121475" cy="113227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750877-914F-0F2E-F03E-E8F793F953A1}"/>
              </a:ext>
            </a:extLst>
          </p:cNvPr>
          <p:cNvSpPr/>
          <p:nvPr/>
        </p:nvSpPr>
        <p:spPr>
          <a:xfrm>
            <a:off x="1253520" y="2482340"/>
            <a:ext cx="121475" cy="113227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D416EFB-1D29-95A3-4E78-F549D80A13AA}"/>
              </a:ext>
            </a:extLst>
          </p:cNvPr>
          <p:cNvSpPr/>
          <p:nvPr/>
        </p:nvSpPr>
        <p:spPr>
          <a:xfrm>
            <a:off x="1253520" y="2114997"/>
            <a:ext cx="121475" cy="113227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897A46-F9E9-9CFA-CBDC-B913B9461095}"/>
              </a:ext>
            </a:extLst>
          </p:cNvPr>
          <p:cNvSpPr txBox="1"/>
          <p:nvPr/>
        </p:nvSpPr>
        <p:spPr>
          <a:xfrm>
            <a:off x="1414528" y="3778762"/>
            <a:ext cx="3633383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구현 내용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플로우 차트</a:t>
            </a:r>
            <a:endParaRPr lang="en-US" altLang="ko-KR" sz="20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34074AB-0448-B210-DB3B-099B6069D86A}"/>
              </a:ext>
            </a:extLst>
          </p:cNvPr>
          <p:cNvSpPr/>
          <p:nvPr/>
        </p:nvSpPr>
        <p:spPr>
          <a:xfrm>
            <a:off x="1253520" y="4337705"/>
            <a:ext cx="121475" cy="113227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9A8717B-558B-AE47-5EA5-02517453B16C}"/>
              </a:ext>
            </a:extLst>
          </p:cNvPr>
          <p:cNvSpPr/>
          <p:nvPr/>
        </p:nvSpPr>
        <p:spPr>
          <a:xfrm>
            <a:off x="1253520" y="3970362"/>
            <a:ext cx="121475" cy="113227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D00AD3D-5F10-7B7E-702C-178C3D1EC83E}"/>
              </a:ext>
            </a:extLst>
          </p:cNvPr>
          <p:cNvCxnSpPr>
            <a:cxnSpLocks/>
            <a:stCxn id="35" idx="4"/>
            <a:endCxn id="34" idx="0"/>
          </p:cNvCxnSpPr>
          <p:nvPr/>
        </p:nvCxnSpPr>
        <p:spPr>
          <a:xfrm>
            <a:off x="1314258" y="4083589"/>
            <a:ext cx="0" cy="254116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395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3890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졸업작품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7BBCF0B-216C-A324-7267-2F02B65CC1BD}"/>
              </a:ext>
            </a:extLst>
          </p:cNvPr>
          <p:cNvCxnSpPr>
            <a:cxnSpLocks/>
          </p:cNvCxnSpPr>
          <p:nvPr/>
        </p:nvCxnSpPr>
        <p:spPr>
          <a:xfrm>
            <a:off x="6222524" y="1252464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F32BD145-9F28-2DF9-9BC5-A2675884A92F}"/>
              </a:ext>
            </a:extLst>
          </p:cNvPr>
          <p:cNvGraphicFramePr>
            <a:graphicFrameLocks noGrp="1"/>
          </p:cNvGraphicFramePr>
          <p:nvPr/>
        </p:nvGraphicFramePr>
        <p:xfrm>
          <a:off x="6389533" y="1118167"/>
          <a:ext cx="5497900" cy="54831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00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Revenger (</a:t>
                      </a:r>
                      <a:r>
                        <a:rPr lang="ko-KR" altLang="en-US" sz="1600" dirty="0" err="1"/>
                        <a:t>리벤저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237936"/>
                  </a:ext>
                </a:extLst>
              </a:tr>
              <a:tr h="3900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3D </a:t>
                      </a:r>
                      <a:r>
                        <a:rPr lang="ko-KR" altLang="en-US" sz="1600" dirty="0"/>
                        <a:t>멀티플레이 </a:t>
                      </a:r>
                      <a:r>
                        <a:rPr lang="en-US" altLang="ko-KR" sz="1600" dirty="0"/>
                        <a:t>FPS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00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2022.07 ~ 2023.07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30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명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클라이언트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서버 </a:t>
                      </a:r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명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81341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C++11, 17</a:t>
                      </a:r>
                      <a:r>
                        <a:rPr lang="en-US" altLang="ko-KR" sz="1050" dirty="0"/>
                        <a:t>(Filesystem)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ko-KR" altLang="en-US" sz="1600" dirty="0" err="1"/>
                        <a:t>멀티스레드</a:t>
                      </a:r>
                      <a:r>
                        <a:rPr lang="en-US" altLang="ko-KR" sz="1600" dirty="0"/>
                        <a:t> IOCP</a:t>
                      </a:r>
                    </a:p>
                    <a:p>
                      <a:pPr algn="l" latinLnBrk="1"/>
                      <a:r>
                        <a:rPr lang="ko-KR" altLang="en-US" sz="1600" dirty="0"/>
                        <a:t>서버 이중화</a:t>
                      </a:r>
                      <a:endParaRPr lang="en-US" altLang="ko-KR" sz="16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DirectX12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  <a:tr h="1295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역할</a:t>
                      </a:r>
                      <a:endParaRPr lang="en-US" altLang="ko-KR" sz="1600" b="1" dirty="0"/>
                    </a:p>
                    <a:p>
                      <a:pPr algn="ctr" latinLnBrk="1"/>
                      <a:r>
                        <a:rPr lang="en-US" altLang="ko-KR" sz="1400" b="1" dirty="0"/>
                        <a:t>(</a:t>
                      </a:r>
                      <a:r>
                        <a:rPr lang="ko-KR" altLang="en-US" sz="1400" b="1" dirty="0"/>
                        <a:t>구현 내용</a:t>
                      </a:r>
                      <a:r>
                        <a:rPr lang="en-US" altLang="ko-KR" sz="1400" b="1" dirty="0"/>
                        <a:t>)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서버 프로그래머</a:t>
                      </a:r>
                      <a:endParaRPr lang="en-US" altLang="ko-KR" sz="16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플레이어 이동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회전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공격 등 각종 동기화 작업</a:t>
                      </a:r>
                      <a:endParaRPr lang="en-US" altLang="ko-KR" sz="14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컨텐츠 구현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미션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 처치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점령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로비 구현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방 생성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방 진입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랜덤 매칭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서버 이중화를 통한 고가용성 구현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091117"/>
                  </a:ext>
                </a:extLst>
              </a:tr>
              <a:tr h="5108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Git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hlinkClick r:id="rId3"/>
                        </a:rPr>
                        <a:t>https://github.com/kiption/XD</a:t>
                      </a:r>
                      <a:r>
                        <a:rPr lang="en-US" altLang="ko-KR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371802"/>
                  </a:ext>
                </a:extLst>
              </a:tr>
              <a:tr h="510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시연 영상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hlinkClick r:id="rId4"/>
                        </a:rPr>
                        <a:t>https://youtu.be/60aF2ufRuNE?si=LdHRa7Q258jG22Zy</a:t>
                      </a:r>
                      <a:r>
                        <a:rPr lang="en-US" altLang="ko-KR" sz="13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619332"/>
                  </a:ext>
                </a:extLst>
              </a:tr>
              <a:tr h="510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특이사항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학과 우수 </a:t>
                      </a:r>
                      <a:r>
                        <a:rPr lang="ko-KR" altLang="en-US" sz="1300" dirty="0" err="1"/>
                        <a:t>추천작으로</a:t>
                      </a:r>
                      <a:r>
                        <a:rPr lang="ko-KR" altLang="en-US" sz="1300" dirty="0"/>
                        <a:t> 선정되어 </a:t>
                      </a:r>
                      <a:r>
                        <a:rPr lang="en-US" altLang="ko-KR" sz="1300" dirty="0"/>
                        <a:t>2023</a:t>
                      </a:r>
                      <a:r>
                        <a:rPr lang="ko-KR" altLang="en-US" sz="1300" dirty="0"/>
                        <a:t>년</a:t>
                      </a:r>
                      <a:endParaRPr lang="en-US" altLang="ko-KR" sz="13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한국공학대전 디지털전시관에 전시하였음</a:t>
                      </a:r>
                      <a:r>
                        <a:rPr lang="en-US" altLang="ko-KR" sz="13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790610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228B32E8-FE71-8D38-5978-3C18F5F8A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444" y="1736997"/>
            <a:ext cx="5541033" cy="422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4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8709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4896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구현 내용</a:t>
            </a:r>
            <a:r>
              <a:rPr lang="en-US" altLang="ko-KR" sz="3200" b="1" dirty="0"/>
              <a:t>_ </a:t>
            </a:r>
            <a:r>
              <a:rPr lang="ko-KR" altLang="en-US" sz="3200" b="1" dirty="0"/>
              <a:t>본인 역할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C7350D5-4EC5-65A5-53CE-9A7BCD946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79" y="1328831"/>
            <a:ext cx="3418728" cy="12284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1C04D10-BB90-261B-45EE-202D2111FC54}"/>
              </a:ext>
            </a:extLst>
          </p:cNvPr>
          <p:cNvSpPr txBox="1"/>
          <p:nvPr/>
        </p:nvSpPr>
        <p:spPr>
          <a:xfrm>
            <a:off x="168279" y="999852"/>
            <a:ext cx="3307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로비</a:t>
            </a:r>
            <a:r>
              <a:rPr lang="en-US" altLang="ko-KR" sz="1400" dirty="0"/>
              <a:t>_ </a:t>
            </a:r>
            <a:r>
              <a:rPr lang="ko-KR" altLang="en-US" sz="1100" dirty="0"/>
              <a:t>방 생성</a:t>
            </a:r>
            <a:r>
              <a:rPr lang="en-US" altLang="ko-KR" sz="1100" dirty="0"/>
              <a:t>, </a:t>
            </a:r>
            <a:r>
              <a:rPr lang="ko-KR" altLang="en-US" sz="1100" dirty="0"/>
              <a:t>방 진입</a:t>
            </a:r>
            <a:r>
              <a:rPr lang="en-US" altLang="ko-KR" sz="1100" dirty="0"/>
              <a:t>, </a:t>
            </a:r>
            <a:r>
              <a:rPr lang="ko-KR" altLang="en-US" sz="1100" dirty="0"/>
              <a:t>랜덤 매칭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711879-E369-A7D9-BD71-9522A1991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71" y="2859979"/>
            <a:ext cx="3417032" cy="1666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81E51E-7CFC-1378-170A-FA560B5AFE4A}"/>
              </a:ext>
            </a:extLst>
          </p:cNvPr>
          <p:cNvSpPr txBox="1"/>
          <p:nvPr/>
        </p:nvSpPr>
        <p:spPr>
          <a:xfrm>
            <a:off x="99140" y="2565606"/>
            <a:ext cx="3307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게임 방</a:t>
            </a:r>
            <a:r>
              <a:rPr lang="en-US" altLang="ko-KR" sz="1400" dirty="0"/>
              <a:t>_</a:t>
            </a:r>
            <a:r>
              <a:rPr lang="ko-KR" altLang="en-US" sz="1400" dirty="0"/>
              <a:t> </a:t>
            </a:r>
            <a:r>
              <a:rPr lang="ko-KR" altLang="en-US" sz="1100" dirty="0"/>
              <a:t>역할 선택</a:t>
            </a:r>
            <a:r>
              <a:rPr lang="en-US" altLang="ko-KR" sz="1100" dirty="0"/>
              <a:t>, </a:t>
            </a:r>
            <a:r>
              <a:rPr lang="ko-KR" altLang="en-US" sz="1100" dirty="0"/>
              <a:t>준비</a:t>
            </a:r>
            <a:r>
              <a:rPr lang="en-US" altLang="ko-KR" sz="1100" dirty="0"/>
              <a:t>, </a:t>
            </a:r>
            <a:r>
              <a:rPr lang="ko-KR" altLang="en-US" sz="1100" dirty="0"/>
              <a:t>게임 진입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489E7B-39E4-1359-EC5F-82579F02C5C3}"/>
              </a:ext>
            </a:extLst>
          </p:cNvPr>
          <p:cNvSpPr txBox="1"/>
          <p:nvPr/>
        </p:nvSpPr>
        <p:spPr>
          <a:xfrm>
            <a:off x="3809300" y="1012884"/>
            <a:ext cx="2257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미션</a:t>
            </a:r>
            <a:r>
              <a:rPr lang="en-US" altLang="ko-KR" sz="1400" dirty="0"/>
              <a:t>_</a:t>
            </a:r>
            <a:r>
              <a:rPr lang="ko-KR" altLang="en-US" sz="1400" dirty="0"/>
              <a:t> </a:t>
            </a:r>
            <a:r>
              <a:rPr lang="ko-KR" altLang="en-US" sz="1100" dirty="0"/>
              <a:t>적 처치</a:t>
            </a:r>
            <a:r>
              <a:rPr lang="en-US" altLang="ko-KR" sz="1100" dirty="0"/>
              <a:t>, </a:t>
            </a:r>
            <a:r>
              <a:rPr lang="ko-KR" altLang="en-US" sz="1100" dirty="0"/>
              <a:t>점령</a:t>
            </a:r>
            <a:endParaRPr lang="ko-KR" altLang="en-US" sz="14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65F2140-E587-2383-9411-98F4480E39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5443" y="2858270"/>
            <a:ext cx="2357742" cy="25106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322C39C-E883-96F0-98DC-43BAC2071FC4}"/>
              </a:ext>
            </a:extLst>
          </p:cNvPr>
          <p:cNvSpPr txBox="1"/>
          <p:nvPr/>
        </p:nvSpPr>
        <p:spPr>
          <a:xfrm>
            <a:off x="3761978" y="2560773"/>
            <a:ext cx="3635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서버 내 충돌검사</a:t>
            </a:r>
            <a:r>
              <a:rPr lang="en-US" altLang="ko-KR" sz="1400" dirty="0"/>
              <a:t>_ </a:t>
            </a:r>
            <a:r>
              <a:rPr lang="ko-KR" altLang="en-US" sz="1100" dirty="0"/>
              <a:t>공격</a:t>
            </a:r>
            <a:r>
              <a:rPr lang="en-US" altLang="ko-KR" sz="1100" dirty="0"/>
              <a:t>/</a:t>
            </a:r>
            <a:r>
              <a:rPr lang="ko-KR" altLang="en-US" sz="1100" dirty="0"/>
              <a:t>피격</a:t>
            </a:r>
            <a:r>
              <a:rPr lang="en-US" altLang="ko-KR" sz="1100" dirty="0"/>
              <a:t>/</a:t>
            </a:r>
            <a:r>
              <a:rPr lang="ko-KR" altLang="en-US" sz="1100" dirty="0"/>
              <a:t>맵 충돌 검사</a:t>
            </a:r>
            <a:endParaRPr lang="ko-KR" altLang="en-US" sz="14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6C5B5E2-5607-F95D-4021-893A1102D9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5524" y="1328475"/>
            <a:ext cx="2561346" cy="119827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B7FF35E-5303-EAAF-DBA2-214D67ABFB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1771" y="2858271"/>
            <a:ext cx="3184228" cy="131845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43427F6-C4B9-7101-809D-9E7DACA31D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7574" y="5674940"/>
            <a:ext cx="1997608" cy="110445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A66A6AE-CE3D-B4BB-3E73-81F882933BFE}"/>
              </a:ext>
            </a:extLst>
          </p:cNvPr>
          <p:cNvSpPr txBox="1"/>
          <p:nvPr/>
        </p:nvSpPr>
        <p:spPr>
          <a:xfrm>
            <a:off x="3791212" y="5362951"/>
            <a:ext cx="2257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채팅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0D08ADC-7115-D8AE-8EDC-9BF255E9C1A8}"/>
              </a:ext>
            </a:extLst>
          </p:cNvPr>
          <p:cNvCxnSpPr>
            <a:cxnSpLocks/>
          </p:cNvCxnSpPr>
          <p:nvPr/>
        </p:nvCxnSpPr>
        <p:spPr>
          <a:xfrm>
            <a:off x="3698835" y="1240955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9BBACE76-FFDB-3A01-C4A6-D0AD9936B4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6193" y="1269338"/>
            <a:ext cx="2356948" cy="3594762"/>
          </a:xfrm>
          <a:prstGeom prst="rect">
            <a:avLst/>
          </a:prstGeom>
        </p:spPr>
      </p:pic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1C9BCE1-6E5E-F2A2-221C-857399198E9C}"/>
              </a:ext>
            </a:extLst>
          </p:cNvPr>
          <p:cNvCxnSpPr>
            <a:cxnSpLocks/>
          </p:cNvCxnSpPr>
          <p:nvPr/>
        </p:nvCxnSpPr>
        <p:spPr>
          <a:xfrm>
            <a:off x="9464363" y="1231263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CBE27D-10C6-C8D3-249E-897D76AFF717}"/>
              </a:ext>
            </a:extLst>
          </p:cNvPr>
          <p:cNvSpPr txBox="1"/>
          <p:nvPr/>
        </p:nvSpPr>
        <p:spPr>
          <a:xfrm>
            <a:off x="9561359" y="923486"/>
            <a:ext cx="2473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서버 이중화</a:t>
            </a: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4E9FB3DB-78BB-A7E0-7129-88A2FEB126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81770" y="4198997"/>
            <a:ext cx="3184228" cy="1150264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17E1F274-5849-CABB-F906-BAA247404D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2127" y="1319252"/>
            <a:ext cx="1745241" cy="121672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7305875D-810D-44CD-E044-63629031FD7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97652" y="5670727"/>
            <a:ext cx="1087204" cy="110445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E5B2EE16-2B49-EC1B-B460-CB973B5CE068}"/>
              </a:ext>
            </a:extLst>
          </p:cNvPr>
          <p:cNvSpPr txBox="1"/>
          <p:nvPr/>
        </p:nvSpPr>
        <p:spPr>
          <a:xfrm>
            <a:off x="5930698" y="5375636"/>
            <a:ext cx="3489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기타</a:t>
            </a:r>
            <a:r>
              <a:rPr lang="en-US" altLang="ko-KR" sz="1400" dirty="0"/>
              <a:t>_</a:t>
            </a:r>
            <a:r>
              <a:rPr lang="en-US" altLang="ko-KR" sz="1200" dirty="0"/>
              <a:t> </a:t>
            </a:r>
            <a:r>
              <a:rPr lang="ko-KR" altLang="en-US" sz="1100" dirty="0"/>
              <a:t>시간</a:t>
            </a:r>
            <a:r>
              <a:rPr lang="en-US" altLang="ko-KR" sz="1100" dirty="0"/>
              <a:t>, </a:t>
            </a:r>
            <a:r>
              <a:rPr lang="ko-KR" altLang="en-US" sz="1100" dirty="0"/>
              <a:t>회복</a:t>
            </a:r>
            <a:r>
              <a:rPr lang="en-US" altLang="ko-KR" sz="1100" dirty="0"/>
              <a:t>, </a:t>
            </a:r>
            <a:r>
              <a:rPr lang="ko-KR" altLang="en-US" sz="1100" dirty="0"/>
              <a:t>총알 및 </a:t>
            </a:r>
            <a:r>
              <a:rPr lang="en-US" altLang="ko-KR" sz="1100" dirty="0"/>
              <a:t>HP, </a:t>
            </a:r>
            <a:r>
              <a:rPr lang="ko-KR" altLang="en-US" sz="1100" dirty="0"/>
              <a:t>경고 등 서버작업</a:t>
            </a:r>
            <a:endParaRPr lang="ko-KR" altLang="en-US" sz="1400" dirty="0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C6D05B4B-C0CD-4E93-C21E-3FA26357F3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29850" y="5659428"/>
            <a:ext cx="698366" cy="110445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5666198C-728B-BFB8-F0AD-EAB73EE8F0D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61380" y="5674195"/>
            <a:ext cx="1507039" cy="571030"/>
          </a:xfrm>
          <a:prstGeom prst="rect">
            <a:avLst/>
          </a:prstGeom>
        </p:spPr>
      </p:pic>
      <p:pic>
        <p:nvPicPr>
          <p:cNvPr id="1028" name="그림 1027">
            <a:extLst>
              <a:ext uri="{FF2B5EF4-FFF2-40B4-BE49-F238E27FC236}">
                <a16:creationId xmlns:a16="http://schemas.microsoft.com/office/drawing/2014/main" id="{3B219B3C-C908-96F4-F52D-9E0796DB612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63564" y="6278415"/>
            <a:ext cx="1507039" cy="485464"/>
          </a:xfrm>
          <a:prstGeom prst="rect">
            <a:avLst/>
          </a:prstGeom>
        </p:spPr>
      </p:pic>
      <p:sp>
        <p:nvSpPr>
          <p:cNvPr id="1033" name="TextBox 1032">
            <a:extLst>
              <a:ext uri="{FF2B5EF4-FFF2-40B4-BE49-F238E27FC236}">
                <a16:creationId xmlns:a16="http://schemas.microsoft.com/office/drawing/2014/main" id="{8B502262-6E63-2C88-683E-6E05E82801BF}"/>
              </a:ext>
            </a:extLst>
          </p:cNvPr>
          <p:cNvSpPr txBox="1"/>
          <p:nvPr/>
        </p:nvSpPr>
        <p:spPr>
          <a:xfrm>
            <a:off x="92686" y="4597904"/>
            <a:ext cx="3307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멀티 플레이</a:t>
            </a:r>
            <a:r>
              <a:rPr lang="en-US" altLang="ko-KR" sz="1400" dirty="0"/>
              <a:t>_</a:t>
            </a:r>
            <a:r>
              <a:rPr lang="ko-KR" altLang="en-US" sz="1400" dirty="0"/>
              <a:t> </a:t>
            </a:r>
            <a:r>
              <a:rPr lang="ko-KR" altLang="en-US" sz="1100" dirty="0"/>
              <a:t>플레이어 동기화</a:t>
            </a:r>
            <a:endParaRPr lang="ko-KR" altLang="en-US" sz="1400" dirty="0"/>
          </a:p>
        </p:txBody>
      </p:sp>
      <p:pic>
        <p:nvPicPr>
          <p:cNvPr id="1035" name="그림 1034">
            <a:extLst>
              <a:ext uri="{FF2B5EF4-FFF2-40B4-BE49-F238E27FC236}">
                <a16:creationId xmlns:a16="http://schemas.microsoft.com/office/drawing/2014/main" id="{24BF3FE9-130C-4E32-3A37-BFD85B7171F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8280" y="4903332"/>
            <a:ext cx="1298693" cy="1889364"/>
          </a:xfrm>
          <a:prstGeom prst="rect">
            <a:avLst/>
          </a:prstGeom>
        </p:spPr>
      </p:pic>
      <p:pic>
        <p:nvPicPr>
          <p:cNvPr id="1037" name="그림 1036">
            <a:extLst>
              <a:ext uri="{FF2B5EF4-FFF2-40B4-BE49-F238E27FC236}">
                <a16:creationId xmlns:a16="http://schemas.microsoft.com/office/drawing/2014/main" id="{8CFE37AE-C9AD-9BB4-7A33-FEAC7FD0FBE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60733" y="4910209"/>
            <a:ext cx="2025852" cy="1882487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DF4097B-9208-176F-62BE-F2B472ABEAF2}"/>
              </a:ext>
            </a:extLst>
          </p:cNvPr>
          <p:cNvCxnSpPr>
            <a:cxnSpLocks/>
          </p:cNvCxnSpPr>
          <p:nvPr/>
        </p:nvCxnSpPr>
        <p:spPr>
          <a:xfrm>
            <a:off x="9596281" y="4989294"/>
            <a:ext cx="2438557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90A4086-FA0F-1A9E-C3FA-2A0648C74ED9}"/>
              </a:ext>
            </a:extLst>
          </p:cNvPr>
          <p:cNvSpPr/>
          <p:nvPr/>
        </p:nvSpPr>
        <p:spPr>
          <a:xfrm>
            <a:off x="9596281" y="5113448"/>
            <a:ext cx="2427439" cy="16504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</a:rPr>
              <a:t>서버 프로그래머로서</a:t>
            </a:r>
            <a:r>
              <a:rPr lang="en-US" altLang="ko-KR" sz="1200" b="1" dirty="0">
                <a:solidFill>
                  <a:schemeClr val="tx1"/>
                </a:solidFill>
              </a:rPr>
              <a:t>…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멀티플레이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게임 컨텐츠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로비 관련 여러 서버 작업들을 맡았고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중점연구과제로 서버 이중화를 구현하였습니다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71BA74E-3F4E-28C9-1E78-62F22D10552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88952" y="1334059"/>
            <a:ext cx="1138698" cy="117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97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50A56D7D-E796-628A-300E-A3DC9FBD8532}"/>
              </a:ext>
            </a:extLst>
          </p:cNvPr>
          <p:cNvSpPr/>
          <p:nvPr/>
        </p:nvSpPr>
        <p:spPr>
          <a:xfrm>
            <a:off x="258658" y="1948875"/>
            <a:ext cx="4079317" cy="4072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737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중점연구과제</a:t>
            </a:r>
            <a:r>
              <a:rPr lang="en-US" altLang="ko-KR" sz="3200" b="1" dirty="0"/>
              <a:t>_ </a:t>
            </a:r>
            <a:r>
              <a:rPr lang="ko-KR" altLang="en-US" sz="3200" b="1" dirty="0"/>
              <a:t>서버 이중화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8AA24-004A-C357-B5C6-577129EF6AD6}"/>
              </a:ext>
            </a:extLst>
          </p:cNvPr>
          <p:cNvSpPr txBox="1"/>
          <p:nvPr/>
        </p:nvSpPr>
        <p:spPr>
          <a:xfrm>
            <a:off x="4775467" y="954812"/>
            <a:ext cx="7292708" cy="1666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/>
              <a:t>▶ 서버 다운은 어떻게 알아내는가</a:t>
            </a:r>
            <a:r>
              <a:rPr lang="en-US" altLang="ko-KR" sz="1400" b="1" dirty="0"/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: </a:t>
            </a:r>
            <a:r>
              <a:rPr lang="ko-KR" altLang="en-US" sz="1400" dirty="0"/>
              <a:t>서버들은 </a:t>
            </a:r>
            <a:r>
              <a:rPr lang="ko-KR" altLang="en-US" sz="1400" b="1" dirty="0"/>
              <a:t>주기적</a:t>
            </a:r>
            <a:r>
              <a:rPr lang="ko-KR" altLang="en-US" sz="1400" dirty="0"/>
              <a:t>으로 </a:t>
            </a:r>
            <a:r>
              <a:rPr lang="en-US" altLang="ko-KR" sz="1400" b="1" dirty="0"/>
              <a:t>Heartbeat</a:t>
            </a:r>
            <a:r>
              <a:rPr lang="ko-KR" altLang="en-US" sz="1400" dirty="0"/>
              <a:t>를 패킷을 통해 주고 받으면서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서로 살아있는지 감시하도록 구현하였습니다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ex. </a:t>
            </a:r>
            <a:r>
              <a:rPr lang="ko-KR" altLang="en-US" sz="1400" dirty="0"/>
              <a:t>서버</a:t>
            </a:r>
            <a:r>
              <a:rPr lang="en-US" altLang="ko-KR" sz="1400" dirty="0"/>
              <a:t>A</a:t>
            </a:r>
            <a:r>
              <a:rPr lang="ko-KR" altLang="en-US" sz="1400" dirty="0"/>
              <a:t>와 서버</a:t>
            </a:r>
            <a:r>
              <a:rPr lang="en-US" altLang="ko-KR" sz="1400" dirty="0"/>
              <a:t>B</a:t>
            </a:r>
            <a:r>
              <a:rPr lang="ko-KR" altLang="en-US" sz="1400" dirty="0"/>
              <a:t>가 있을 때</a:t>
            </a:r>
            <a:r>
              <a:rPr lang="en-US" altLang="ko-KR" sz="1400" dirty="0"/>
              <a:t>, </a:t>
            </a:r>
            <a:r>
              <a:rPr lang="ko-KR" altLang="en-US" sz="1400" dirty="0"/>
              <a:t>서버</a:t>
            </a:r>
            <a:r>
              <a:rPr lang="en-US" altLang="ko-KR" sz="1400" dirty="0"/>
              <a:t>B</a:t>
            </a:r>
            <a:r>
              <a:rPr lang="ko-KR" altLang="en-US" sz="1400" dirty="0"/>
              <a:t>로 부터 </a:t>
            </a:r>
            <a:r>
              <a:rPr lang="en-US" altLang="ko-KR" sz="1400" dirty="0"/>
              <a:t>Heartbeat </a:t>
            </a:r>
            <a:r>
              <a:rPr lang="ko-KR" altLang="en-US" sz="1400" dirty="0"/>
              <a:t>패킷을 오랫동안 받지 못했다</a:t>
            </a:r>
            <a:r>
              <a:rPr lang="en-US" altLang="ko-KR" sz="1400" dirty="0"/>
              <a:t>!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</a:t>
            </a:r>
            <a:r>
              <a:rPr lang="ko-KR" altLang="en-US" sz="1400" dirty="0"/>
              <a:t>→ 서버</a:t>
            </a:r>
            <a:r>
              <a:rPr lang="en-US" altLang="ko-KR" sz="1400" dirty="0"/>
              <a:t>A</a:t>
            </a:r>
            <a:r>
              <a:rPr lang="ko-KR" altLang="en-US" sz="1400" dirty="0"/>
              <a:t>는 서버</a:t>
            </a:r>
            <a:r>
              <a:rPr lang="en-US" altLang="ko-KR" sz="1400" dirty="0"/>
              <a:t>B</a:t>
            </a:r>
            <a:r>
              <a:rPr lang="ko-KR" altLang="en-US" sz="1400" dirty="0"/>
              <a:t>가 다운되었다고 판단하고 후속 조치를 취합니다</a:t>
            </a:r>
            <a:r>
              <a:rPr lang="en-US" altLang="ko-KR" sz="14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6EFB7A-637A-F8DB-FC88-F7D810449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880" y="1948875"/>
            <a:ext cx="904875" cy="8953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C0EFB8-3DDF-43C2-A5DB-0E2FDAA74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79" y="3792254"/>
            <a:ext cx="723900" cy="990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5EAB4E0-E610-775C-1347-69DA5D95D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145" y="3783977"/>
            <a:ext cx="723900" cy="990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73BF4F2-1AFE-38CA-AD98-F85E4AF40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9161" y="4924968"/>
            <a:ext cx="704850" cy="10572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E1FA6F5-4FF0-316B-F4BE-2E93ED452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7402" y="3744767"/>
            <a:ext cx="695325" cy="10477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A3A7B24-30EC-AAB0-D968-398DBBCAB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3487" y="3744767"/>
            <a:ext cx="695325" cy="10477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6B69FAD-EC9D-C2DD-E527-14ABBC29B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5246" y="4924968"/>
            <a:ext cx="704850" cy="1057275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33F4B4A-5592-DBC3-0354-7FFE8D96E4AB}"/>
              </a:ext>
            </a:extLst>
          </p:cNvPr>
          <p:cNvCxnSpPr>
            <a:cxnSpLocks/>
          </p:cNvCxnSpPr>
          <p:nvPr/>
        </p:nvCxnSpPr>
        <p:spPr>
          <a:xfrm flipV="1">
            <a:off x="3042005" y="4719673"/>
            <a:ext cx="775256" cy="2357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C9ADEFE-6B49-263F-A289-E467FE2EE00F}"/>
              </a:ext>
            </a:extLst>
          </p:cNvPr>
          <p:cNvCxnSpPr>
            <a:cxnSpLocks/>
          </p:cNvCxnSpPr>
          <p:nvPr/>
        </p:nvCxnSpPr>
        <p:spPr>
          <a:xfrm flipV="1">
            <a:off x="646720" y="2835864"/>
            <a:ext cx="1236335" cy="8618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EF4E97F-0212-11E2-437B-A6979609EEEA}"/>
              </a:ext>
            </a:extLst>
          </p:cNvPr>
          <p:cNvCxnSpPr>
            <a:cxnSpLocks/>
          </p:cNvCxnSpPr>
          <p:nvPr/>
        </p:nvCxnSpPr>
        <p:spPr>
          <a:xfrm flipV="1">
            <a:off x="1785938" y="2844226"/>
            <a:ext cx="353246" cy="8728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1B24FB3-D005-4E31-FB8E-DA75967C3370}"/>
              </a:ext>
            </a:extLst>
          </p:cNvPr>
          <p:cNvCxnSpPr>
            <a:cxnSpLocks/>
          </p:cNvCxnSpPr>
          <p:nvPr/>
        </p:nvCxnSpPr>
        <p:spPr>
          <a:xfrm flipH="1" flipV="1">
            <a:off x="2457450" y="2835864"/>
            <a:ext cx="404593" cy="8848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02382AB-4112-BE1B-BF6D-12E40B390099}"/>
              </a:ext>
            </a:extLst>
          </p:cNvPr>
          <p:cNvCxnSpPr>
            <a:cxnSpLocks/>
          </p:cNvCxnSpPr>
          <p:nvPr/>
        </p:nvCxnSpPr>
        <p:spPr>
          <a:xfrm flipH="1" flipV="1">
            <a:off x="2713579" y="2785789"/>
            <a:ext cx="1194189" cy="9312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51E6475-7D08-E32F-2A20-005FD13200ED}"/>
              </a:ext>
            </a:extLst>
          </p:cNvPr>
          <p:cNvCxnSpPr>
            <a:cxnSpLocks/>
          </p:cNvCxnSpPr>
          <p:nvPr/>
        </p:nvCxnSpPr>
        <p:spPr>
          <a:xfrm>
            <a:off x="878050" y="4260741"/>
            <a:ext cx="591939" cy="0"/>
          </a:xfrm>
          <a:prstGeom prst="straightConnector1">
            <a:avLst/>
          </a:prstGeom>
          <a:ln w="28575">
            <a:solidFill>
              <a:srgbClr val="FFA3A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B4AD6E1-1E1F-8BE7-0616-67E6C5B84669}"/>
              </a:ext>
            </a:extLst>
          </p:cNvPr>
          <p:cNvSpPr txBox="1"/>
          <p:nvPr/>
        </p:nvSpPr>
        <p:spPr>
          <a:xfrm>
            <a:off x="804208" y="4014520"/>
            <a:ext cx="11836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A3A3"/>
                </a:solidFill>
              </a:rPr>
              <a:t>Heartbeat</a:t>
            </a:r>
            <a:endParaRPr lang="ko-KR" altLang="en-US" sz="1000" b="1" dirty="0">
              <a:solidFill>
                <a:srgbClr val="FFA3A3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A4CF5EE-EC6A-CC63-ED1D-8CDEEC3179BE}"/>
              </a:ext>
            </a:extLst>
          </p:cNvPr>
          <p:cNvCxnSpPr>
            <a:cxnSpLocks/>
          </p:cNvCxnSpPr>
          <p:nvPr/>
        </p:nvCxnSpPr>
        <p:spPr>
          <a:xfrm>
            <a:off x="3108805" y="4232136"/>
            <a:ext cx="591939" cy="0"/>
          </a:xfrm>
          <a:prstGeom prst="straightConnector1">
            <a:avLst/>
          </a:prstGeom>
          <a:ln w="28575">
            <a:solidFill>
              <a:srgbClr val="FFA3A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51CBEE1-88A0-9F30-3F2C-53FE9515F368}"/>
              </a:ext>
            </a:extLst>
          </p:cNvPr>
          <p:cNvSpPr txBox="1"/>
          <p:nvPr/>
        </p:nvSpPr>
        <p:spPr>
          <a:xfrm>
            <a:off x="3034963" y="3985915"/>
            <a:ext cx="11836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A3A3"/>
                </a:solidFill>
              </a:rPr>
              <a:t>Heartbeat</a:t>
            </a:r>
            <a:endParaRPr lang="ko-KR" altLang="en-US" sz="1000" b="1" dirty="0">
              <a:solidFill>
                <a:srgbClr val="FFA3A3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9F476E9-95CA-7E0F-B56B-72B5A3E56746}"/>
              </a:ext>
            </a:extLst>
          </p:cNvPr>
          <p:cNvCxnSpPr>
            <a:cxnSpLocks/>
          </p:cNvCxnSpPr>
          <p:nvPr/>
        </p:nvCxnSpPr>
        <p:spPr>
          <a:xfrm>
            <a:off x="3127283" y="5418642"/>
            <a:ext cx="591939" cy="0"/>
          </a:xfrm>
          <a:prstGeom prst="straightConnector1">
            <a:avLst/>
          </a:prstGeom>
          <a:ln w="28575">
            <a:solidFill>
              <a:srgbClr val="FFA3A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625309B-DFFD-86AE-FAFC-B0683A117F90}"/>
              </a:ext>
            </a:extLst>
          </p:cNvPr>
          <p:cNvSpPr txBox="1"/>
          <p:nvPr/>
        </p:nvSpPr>
        <p:spPr>
          <a:xfrm>
            <a:off x="3053441" y="5172421"/>
            <a:ext cx="11836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A3A3"/>
                </a:solidFill>
              </a:rPr>
              <a:t>Heartbeat</a:t>
            </a:r>
            <a:endParaRPr lang="ko-KR" altLang="en-US" sz="1000" b="1" dirty="0">
              <a:solidFill>
                <a:srgbClr val="FFA3A3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4BE5993-401D-22AC-5C6A-1021EB38ADB8}"/>
              </a:ext>
            </a:extLst>
          </p:cNvPr>
          <p:cNvCxnSpPr>
            <a:cxnSpLocks/>
          </p:cNvCxnSpPr>
          <p:nvPr/>
        </p:nvCxnSpPr>
        <p:spPr>
          <a:xfrm flipH="1" flipV="1">
            <a:off x="3053441" y="4734918"/>
            <a:ext cx="773228" cy="2410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3CB4751-3C91-292E-9A75-503E1F430574}"/>
              </a:ext>
            </a:extLst>
          </p:cNvPr>
          <p:cNvCxnSpPr>
            <a:cxnSpLocks/>
          </p:cNvCxnSpPr>
          <p:nvPr/>
        </p:nvCxnSpPr>
        <p:spPr>
          <a:xfrm flipV="1">
            <a:off x="2887090" y="4734918"/>
            <a:ext cx="0" cy="2410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7ACD1C3-68A7-33CD-1FAC-AA71F1332FDE}"/>
              </a:ext>
            </a:extLst>
          </p:cNvPr>
          <p:cNvCxnSpPr>
            <a:cxnSpLocks/>
          </p:cNvCxnSpPr>
          <p:nvPr/>
        </p:nvCxnSpPr>
        <p:spPr>
          <a:xfrm flipV="1">
            <a:off x="3963330" y="4734918"/>
            <a:ext cx="0" cy="2410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2" name="TextBox 1031">
            <a:extLst>
              <a:ext uri="{FF2B5EF4-FFF2-40B4-BE49-F238E27FC236}">
                <a16:creationId xmlns:a16="http://schemas.microsoft.com/office/drawing/2014/main" id="{171959A1-69FB-2254-BC00-017DEBC46CCA}"/>
              </a:ext>
            </a:extLst>
          </p:cNvPr>
          <p:cNvSpPr txBox="1"/>
          <p:nvPr/>
        </p:nvSpPr>
        <p:spPr>
          <a:xfrm>
            <a:off x="4775467" y="2739407"/>
            <a:ext cx="7292708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/>
              <a:t>▶ 서버 다운을 감지하면 어떻게 되는가</a:t>
            </a:r>
            <a:r>
              <a:rPr lang="en-US" altLang="ko-KR" sz="1400" b="1" dirty="0"/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① 가동 중인 다른 서버는 다운된 서버와 연결을 끊고</a:t>
            </a:r>
            <a:r>
              <a:rPr lang="en-US" altLang="ko-KR" sz="1400" dirty="0"/>
              <a:t>, </a:t>
            </a:r>
            <a:r>
              <a:rPr lang="ko-KR" altLang="en-US" sz="1400" dirty="0"/>
              <a:t>서버를 재실행합니다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</a:t>
            </a:r>
            <a:r>
              <a:rPr lang="en-US" altLang="ko-KR" sz="1200" dirty="0"/>
              <a:t>(</a:t>
            </a:r>
            <a:r>
              <a:rPr lang="ko-KR" altLang="en-US" sz="1200" dirty="0"/>
              <a:t>이때 저는 </a:t>
            </a:r>
            <a:r>
              <a:rPr lang="en-US" altLang="ko-KR" sz="1200" dirty="0" err="1"/>
              <a:t>ShellExecute</a:t>
            </a:r>
            <a:r>
              <a:rPr lang="ko-KR" altLang="en-US" sz="1200" dirty="0"/>
              <a:t>를 사용하여 서버 </a:t>
            </a:r>
            <a:r>
              <a:rPr lang="en-US" altLang="ko-KR" sz="1200" dirty="0"/>
              <a:t>exe</a:t>
            </a:r>
            <a:r>
              <a:rPr lang="ko-KR" altLang="en-US" sz="1200" dirty="0"/>
              <a:t>파일을 실행하는 방법을 사용하였습니다</a:t>
            </a:r>
            <a:r>
              <a:rPr lang="en-US" altLang="ko-KR" sz="1200" dirty="0"/>
              <a:t>.)</a:t>
            </a:r>
            <a:endParaRPr lang="en-US" altLang="ko-KR" sz="1400" dirty="0"/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825E9FD8-F599-8A99-7EE7-4C2528DA9655}"/>
              </a:ext>
            </a:extLst>
          </p:cNvPr>
          <p:cNvSpPr/>
          <p:nvPr/>
        </p:nvSpPr>
        <p:spPr>
          <a:xfrm>
            <a:off x="5057775" y="3877672"/>
            <a:ext cx="6937923" cy="26860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F33CC"/>
                </a:solidFill>
              </a:rPr>
              <a:t>case</a:t>
            </a:r>
            <a:r>
              <a:rPr lang="en-US" altLang="ko-KR" sz="1000" dirty="0"/>
              <a:t> </a:t>
            </a:r>
            <a:r>
              <a:rPr lang="en-US" altLang="ko-KR" sz="1000" dirty="0">
                <a:solidFill>
                  <a:srgbClr val="FFFF66"/>
                </a:solidFill>
              </a:rPr>
              <a:t>SESSION_EXTENDED_SERVER</a:t>
            </a:r>
            <a:r>
              <a:rPr lang="en-US" altLang="ko-KR" sz="1000" dirty="0"/>
              <a:t>:</a:t>
            </a:r>
          </a:p>
          <a:p>
            <a:r>
              <a:rPr lang="en-US" altLang="ko-KR" sz="1000" dirty="0"/>
              <a:t>{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s_lock.</a:t>
            </a:r>
            <a:r>
              <a:rPr lang="en-US" altLang="ko-KR" sz="1000" dirty="0" err="1">
                <a:solidFill>
                  <a:srgbClr val="FFCC00"/>
                </a:solidFill>
              </a:rPr>
              <a:t>lock</a:t>
            </a:r>
            <a:r>
              <a:rPr lang="en-US" altLang="ko-KR" sz="1000" dirty="0"/>
              <a:t>();</a:t>
            </a:r>
          </a:p>
          <a:p>
            <a:r>
              <a:rPr lang="en-US" altLang="ko-KR" sz="1000" dirty="0"/>
              <a:t>    if (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s_state</a:t>
            </a:r>
            <a:r>
              <a:rPr lang="en-US" altLang="ko-KR" sz="1000" dirty="0"/>
              <a:t> == </a:t>
            </a:r>
            <a:r>
              <a:rPr lang="en-US" altLang="ko-KR" sz="1000" dirty="0">
                <a:solidFill>
                  <a:srgbClr val="FFFF66"/>
                </a:solidFill>
              </a:rPr>
              <a:t>ST_FREE</a:t>
            </a:r>
            <a:r>
              <a:rPr lang="en-US" altLang="ko-KR" sz="1000" dirty="0"/>
              <a:t>) {</a:t>
            </a:r>
          </a:p>
          <a:p>
            <a:r>
              <a:rPr lang="en-US" altLang="ko-KR" sz="1000" dirty="0"/>
              <a:t>        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s_lock.</a:t>
            </a:r>
            <a:r>
              <a:rPr lang="en-US" altLang="ko-KR" sz="1000" dirty="0" err="1">
                <a:solidFill>
                  <a:srgbClr val="FFCC00"/>
                </a:solidFill>
              </a:rPr>
              <a:t>unlock</a:t>
            </a:r>
            <a:r>
              <a:rPr lang="en-US" altLang="ko-KR" sz="1000" dirty="0"/>
              <a:t>();</a:t>
            </a:r>
          </a:p>
          <a:p>
            <a:r>
              <a:rPr lang="en-US" altLang="ko-KR" sz="1000" dirty="0"/>
              <a:t>        </a:t>
            </a:r>
            <a:r>
              <a:rPr lang="en-US" altLang="ko-KR" sz="1000" dirty="0">
                <a:solidFill>
                  <a:srgbClr val="FF33CC"/>
                </a:solidFill>
              </a:rPr>
              <a:t>return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    }</a:t>
            </a:r>
          </a:p>
          <a:p>
            <a:r>
              <a:rPr lang="en-US" altLang="ko-KR" sz="1000" dirty="0">
                <a:solidFill>
                  <a:srgbClr val="FFCC00"/>
                </a:solidFill>
              </a:rPr>
              <a:t>    </a:t>
            </a:r>
            <a:r>
              <a:rPr lang="en-US" altLang="ko-KR" sz="1000" dirty="0" err="1">
                <a:solidFill>
                  <a:srgbClr val="FFCC00"/>
                </a:solidFill>
              </a:rPr>
              <a:t>closesocket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/>
              <a:t>target_id</a:t>
            </a:r>
            <a:r>
              <a:rPr lang="en-US" altLang="ko-KR" sz="1000" dirty="0"/>
              <a:t>].socket);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s_state</a:t>
            </a:r>
            <a:r>
              <a:rPr lang="en-US" altLang="ko-KR" sz="1000" dirty="0"/>
              <a:t> = </a:t>
            </a:r>
            <a:r>
              <a:rPr lang="en-US" altLang="ko-KR" sz="1000" dirty="0">
                <a:solidFill>
                  <a:srgbClr val="FFFF66"/>
                </a:solidFill>
              </a:rPr>
              <a:t>ST_FREE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s_lock.</a:t>
            </a:r>
            <a:r>
              <a:rPr lang="en-US" altLang="ko-KR" sz="1000" dirty="0" err="1">
                <a:solidFill>
                  <a:srgbClr val="FFCC00"/>
                </a:solidFill>
              </a:rPr>
              <a:t>unlock</a:t>
            </a:r>
            <a:r>
              <a:rPr lang="en-US" altLang="ko-KR" sz="1000" dirty="0"/>
              <a:t>();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"Server["</a:t>
            </a:r>
            <a:r>
              <a:rPr lang="en-US" altLang="ko-KR" sz="1000" dirty="0"/>
              <a:t> &lt;&lt; 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].id &lt;&lt; 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"]</a:t>
            </a:r>
            <a:r>
              <a:rPr lang="ko-KR" altLang="en-US" sz="1000" dirty="0">
                <a:solidFill>
                  <a:schemeClr val="accent2">
                    <a:lumMod val="75000"/>
                  </a:schemeClr>
                </a:solidFill>
              </a:rPr>
              <a:t>의 다운이 감지되었습니다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."</a:t>
            </a:r>
            <a:r>
              <a:rPr lang="en-US" altLang="ko-KR" sz="1000" dirty="0"/>
              <a:t> &lt;&lt; </a:t>
            </a:r>
            <a:r>
              <a:rPr lang="en-US" altLang="ko-KR" sz="1000" dirty="0" err="1"/>
              <a:t>endl</a:t>
            </a:r>
            <a:r>
              <a:rPr lang="en-US" altLang="ko-KR" sz="1000" dirty="0"/>
              <a:t>;</a:t>
            </a:r>
          </a:p>
          <a:p>
            <a:endParaRPr lang="en-US" altLang="ko-KR" sz="1000" dirty="0"/>
          </a:p>
          <a:p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</a:rPr>
              <a:t>    // </a:t>
            </a: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</a:rPr>
              <a:t>서버 재실행</a:t>
            </a:r>
          </a:p>
          <a:p>
            <a:r>
              <a:rPr lang="en-US" altLang="ko-KR" sz="1000" dirty="0">
                <a:solidFill>
                  <a:schemeClr val="accent1"/>
                </a:solidFill>
              </a:rPr>
              <a:t>    </a:t>
            </a:r>
            <a:r>
              <a:rPr lang="en-US" altLang="ko-KR" sz="1000" dirty="0" err="1">
                <a:solidFill>
                  <a:schemeClr val="accent1"/>
                </a:solidFill>
              </a:rPr>
              <a:t>wchar_t</a:t>
            </a:r>
            <a:r>
              <a:rPr lang="en-US" altLang="ko-KR" sz="1000" dirty="0"/>
              <a:t> </a:t>
            </a:r>
            <a:r>
              <a:rPr lang="en-US" altLang="ko-KR" sz="10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wchar_buf</a:t>
            </a:r>
            <a:r>
              <a:rPr lang="en-US" altLang="ko-KR" sz="1000" dirty="0"/>
              <a:t>[</a:t>
            </a:r>
            <a:r>
              <a:rPr lang="en-US" altLang="ko-KR" sz="1000" dirty="0">
                <a:solidFill>
                  <a:srgbClr val="FFFF66"/>
                </a:solidFill>
              </a:rPr>
              <a:t>10</a:t>
            </a:r>
            <a:r>
              <a:rPr lang="en-US" altLang="ko-KR" sz="1000" dirty="0"/>
              <a:t>];</a:t>
            </a:r>
          </a:p>
          <a:p>
            <a:r>
              <a:rPr lang="en-US" altLang="ko-KR" sz="1000" dirty="0">
                <a:solidFill>
                  <a:srgbClr val="FFCC00"/>
                </a:solidFill>
              </a:rPr>
              <a:t>    </a:t>
            </a:r>
            <a:r>
              <a:rPr lang="en-US" altLang="ko-KR" sz="1000" dirty="0" err="1">
                <a:solidFill>
                  <a:srgbClr val="FFCC00"/>
                </a:solidFill>
              </a:rPr>
              <a:t>wsprintfW</a:t>
            </a:r>
            <a:r>
              <a:rPr lang="en-US" altLang="ko-KR" sz="1000" dirty="0"/>
              <a:t>(</a:t>
            </a:r>
            <a:r>
              <a:rPr lang="en-US" altLang="ko-KR" sz="10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wchar_buf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L"%d</a:t>
            </a:r>
            <a:r>
              <a:rPr lang="en-US" altLang="ko-KR" sz="1000" dirty="0"/>
              <a:t>", </a:t>
            </a:r>
            <a:r>
              <a:rPr lang="en-US" altLang="ko-KR" sz="1000" dirty="0">
                <a:solidFill>
                  <a:srgbClr val="FFFF66"/>
                </a:solidFill>
              </a:rPr>
              <a:t>10</a:t>
            </a:r>
            <a:r>
              <a:rPr lang="en-US" altLang="ko-KR" sz="1000" dirty="0"/>
              <a:t> + 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);   </a:t>
            </a:r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</a:rPr>
              <a:t>십의자리</a:t>
            </a:r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</a:rPr>
              <a:t>: Standby 1, Active 2, </a:t>
            </a: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</a:rPr>
              <a:t>일의자리</a:t>
            </a:r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</a:rPr>
              <a:t>서버</a:t>
            </a:r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</a:rPr>
              <a:t>ID</a:t>
            </a:r>
          </a:p>
          <a:p>
            <a:endParaRPr lang="en-US" altLang="ko-KR" sz="1000" dirty="0"/>
          </a:p>
          <a:p>
            <a:r>
              <a:rPr lang="en-US" altLang="ko-KR" sz="1000" dirty="0">
                <a:solidFill>
                  <a:srgbClr val="CC66FF"/>
                </a:solidFill>
              </a:rPr>
              <a:t>    </a:t>
            </a:r>
            <a:r>
              <a:rPr lang="en-US" altLang="ko-KR" sz="1000" dirty="0" err="1">
                <a:solidFill>
                  <a:srgbClr val="CC66FF"/>
                </a:solidFill>
              </a:rPr>
              <a:t>ShellExecute</a:t>
            </a:r>
            <a:r>
              <a:rPr lang="en-US" altLang="ko-KR" sz="1000" dirty="0"/>
              <a:t>(</a:t>
            </a:r>
            <a:r>
              <a:rPr lang="en-US" altLang="ko-KR" sz="1000" dirty="0">
                <a:solidFill>
                  <a:srgbClr val="CC66FF"/>
                </a:solidFill>
              </a:rPr>
              <a:t>NULL</a:t>
            </a:r>
            <a:r>
              <a:rPr lang="en-US" altLang="ko-KR" sz="1000" dirty="0"/>
              <a:t>, </a:t>
            </a:r>
            <a:r>
              <a:rPr lang="en-US" altLang="ko-KR" sz="1000" dirty="0" err="1">
                <a:solidFill>
                  <a:schemeClr val="accent2">
                    <a:lumMod val="75000"/>
                  </a:schemeClr>
                </a:solidFill>
              </a:rPr>
              <a:t>L"open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altLang="ko-KR" sz="1000" dirty="0"/>
              <a:t>, </a:t>
            </a:r>
            <a:r>
              <a:rPr lang="en-US" altLang="ko-KR" sz="1000" dirty="0" err="1">
                <a:solidFill>
                  <a:schemeClr val="accent2">
                    <a:lumMod val="75000"/>
                  </a:schemeClr>
                </a:solidFill>
              </a:rPr>
              <a:t>L"Server.exe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altLang="ko-KR" sz="1000" dirty="0"/>
              <a:t>, </a:t>
            </a:r>
            <a:r>
              <a:rPr lang="en-US" altLang="ko-KR" sz="10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wchar_buf</a:t>
            </a:r>
            <a:r>
              <a:rPr lang="en-US" altLang="ko-KR" sz="1000" dirty="0"/>
              <a:t>, 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L"."</a:t>
            </a:r>
            <a:r>
              <a:rPr lang="en-US" altLang="ko-KR" sz="1000" dirty="0"/>
              <a:t>, </a:t>
            </a:r>
            <a:r>
              <a:rPr lang="en-US" altLang="ko-KR" sz="1000" dirty="0">
                <a:solidFill>
                  <a:srgbClr val="CC66FF"/>
                </a:solidFill>
              </a:rPr>
              <a:t>SW_SHOW</a:t>
            </a:r>
            <a:r>
              <a:rPr lang="en-US" altLang="ko-KR" sz="1000" dirty="0"/>
              <a:t>);</a:t>
            </a:r>
            <a:endParaRPr lang="ko-KR" altLang="en-US" sz="1000" dirty="0"/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C5B7CEB2-18E5-EB97-08E7-E5E74D48A747}"/>
              </a:ext>
            </a:extLst>
          </p:cNvPr>
          <p:cNvSpPr txBox="1"/>
          <p:nvPr/>
        </p:nvSpPr>
        <p:spPr>
          <a:xfrm>
            <a:off x="391453" y="3555001"/>
            <a:ext cx="353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A</a:t>
            </a:r>
            <a:endParaRPr lang="ko-KR" altLang="en-US" sz="1400" b="1" dirty="0"/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9E863CF4-A805-6F56-0DBE-0908A814105A}"/>
              </a:ext>
            </a:extLst>
          </p:cNvPr>
          <p:cNvSpPr txBox="1"/>
          <p:nvPr/>
        </p:nvSpPr>
        <p:spPr>
          <a:xfrm>
            <a:off x="2587439" y="3555001"/>
            <a:ext cx="353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A</a:t>
            </a:r>
            <a:endParaRPr lang="ko-KR" altLang="en-US" sz="1400" b="1" dirty="0"/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767AA7FC-34C3-EB7F-A237-9D43C8014912}"/>
              </a:ext>
            </a:extLst>
          </p:cNvPr>
          <p:cNvSpPr txBox="1"/>
          <p:nvPr/>
        </p:nvSpPr>
        <p:spPr>
          <a:xfrm>
            <a:off x="2605583" y="4771079"/>
            <a:ext cx="353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A</a:t>
            </a:r>
            <a:endParaRPr lang="ko-KR" altLang="en-US" sz="1400" b="1" dirty="0"/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6B9CA114-0C25-E5BC-2685-0C5DB63B9184}"/>
              </a:ext>
            </a:extLst>
          </p:cNvPr>
          <p:cNvSpPr txBox="1"/>
          <p:nvPr/>
        </p:nvSpPr>
        <p:spPr>
          <a:xfrm>
            <a:off x="1728998" y="3555000"/>
            <a:ext cx="353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S</a:t>
            </a:r>
            <a:endParaRPr lang="ko-KR" altLang="en-US" sz="1400" b="1" dirty="0"/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138812BE-EAFA-A23C-6307-628A4F28FF20}"/>
              </a:ext>
            </a:extLst>
          </p:cNvPr>
          <p:cNvSpPr txBox="1"/>
          <p:nvPr/>
        </p:nvSpPr>
        <p:spPr>
          <a:xfrm>
            <a:off x="3947325" y="3555000"/>
            <a:ext cx="353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S</a:t>
            </a:r>
            <a:endParaRPr lang="ko-KR" altLang="en-US" sz="1400" b="1" dirty="0"/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D9BBC886-68CA-BAE8-F47C-2B81B9F26D7D}"/>
              </a:ext>
            </a:extLst>
          </p:cNvPr>
          <p:cNvSpPr txBox="1"/>
          <p:nvPr/>
        </p:nvSpPr>
        <p:spPr>
          <a:xfrm>
            <a:off x="3947326" y="4772383"/>
            <a:ext cx="353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S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060922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737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중점연구과제</a:t>
            </a:r>
            <a:r>
              <a:rPr lang="en-US" altLang="ko-KR" sz="3200" b="1" dirty="0"/>
              <a:t>_ </a:t>
            </a:r>
            <a:r>
              <a:rPr lang="ko-KR" altLang="en-US" sz="3200" b="1" dirty="0"/>
              <a:t>서버 이중화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171959A1-69FB-2254-BC00-017DEBC46CCA}"/>
              </a:ext>
            </a:extLst>
          </p:cNvPr>
          <p:cNvSpPr txBox="1"/>
          <p:nvPr/>
        </p:nvSpPr>
        <p:spPr>
          <a:xfrm>
            <a:off x="270140" y="958232"/>
            <a:ext cx="11674209" cy="24205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서버 다운을 감지하면 어떻게 되는가</a:t>
            </a:r>
            <a:r>
              <a:rPr lang="en-US" altLang="ko-KR" sz="1400" b="1" dirty="0"/>
              <a:t>? (</a:t>
            </a:r>
            <a:r>
              <a:rPr lang="ko-KR" altLang="en-US" sz="1400" b="1" dirty="0"/>
              <a:t>계속</a:t>
            </a:r>
            <a:r>
              <a:rPr lang="en-US" altLang="ko-KR" sz="1400" b="1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②</a:t>
            </a:r>
            <a:r>
              <a:rPr lang="en-US" altLang="ko-KR" sz="1400" dirty="0"/>
              <a:t> </a:t>
            </a:r>
            <a:r>
              <a:rPr lang="ko-KR" altLang="en-US" sz="1400" dirty="0"/>
              <a:t>되살아난 서버와 재연결을 해야 하는데</a:t>
            </a:r>
            <a:r>
              <a:rPr lang="en-US" altLang="ko-KR" sz="1400" dirty="0"/>
              <a:t>…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/>
              <a:t>기존의 </a:t>
            </a:r>
            <a:r>
              <a:rPr lang="en-US" altLang="ko-KR" sz="1400" dirty="0"/>
              <a:t>Connect</a:t>
            </a:r>
            <a:r>
              <a:rPr lang="ko-KR" altLang="en-US" sz="1400" dirty="0"/>
              <a:t>를 사용하면 다른 서버와의 </a:t>
            </a:r>
            <a:r>
              <a:rPr lang="en-US" altLang="ko-KR" sz="1400" dirty="0"/>
              <a:t>Connect</a:t>
            </a:r>
            <a:r>
              <a:rPr lang="ko-KR" altLang="en-US" sz="1400" dirty="0"/>
              <a:t>가 성공할 때까지 </a:t>
            </a:r>
            <a:r>
              <a:rPr lang="en-US" altLang="ko-KR" sz="1400" dirty="0"/>
              <a:t>Blocking</a:t>
            </a:r>
            <a:r>
              <a:rPr lang="ko-KR" altLang="en-US" sz="1400" dirty="0"/>
              <a:t>되는 것이 문제가 되었습니다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/>
              <a:t>하지만 </a:t>
            </a:r>
            <a:r>
              <a:rPr lang="en-US" altLang="ko-KR" sz="1400" dirty="0"/>
              <a:t>Active</a:t>
            </a:r>
            <a:r>
              <a:rPr lang="ko-KR" altLang="en-US" sz="1400" dirty="0"/>
              <a:t> 서버는 다른 서버와 </a:t>
            </a:r>
            <a:r>
              <a:rPr lang="en-US" altLang="ko-KR" sz="1400" dirty="0"/>
              <a:t>Connect</a:t>
            </a:r>
            <a:r>
              <a:rPr lang="ko-KR" altLang="en-US" sz="1400" dirty="0"/>
              <a:t>를 시도하는 동안에도 게임 로직을 계속해서 수행해야 합니다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/>
              <a:t>이러한 이유로 수평 확장된 서버 간 연결은 </a:t>
            </a:r>
            <a:r>
              <a:rPr lang="en-US" altLang="ko-KR" sz="1400" dirty="0"/>
              <a:t>Connect</a:t>
            </a:r>
            <a:r>
              <a:rPr lang="ko-KR" altLang="en-US" sz="1400" dirty="0"/>
              <a:t>가 아닌 비동기 </a:t>
            </a:r>
            <a:r>
              <a:rPr lang="en-US" altLang="ko-KR" sz="1400" dirty="0"/>
              <a:t>Connect</a:t>
            </a:r>
            <a:r>
              <a:rPr lang="ko-KR" altLang="en-US" sz="1400" dirty="0"/>
              <a:t>를 사용하게 되었습니다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/>
          </a:p>
          <a:p>
            <a:pPr>
              <a:lnSpc>
                <a:spcPct val="150000"/>
              </a:lnSpc>
              <a:defRPr/>
            </a:pPr>
            <a:r>
              <a:rPr lang="ko-KR" altLang="en-US" sz="1400" dirty="0"/>
              <a:t>그런데</a:t>
            </a:r>
            <a:r>
              <a:rPr lang="en-US" altLang="ko-KR" sz="1400" dirty="0"/>
              <a:t>, </a:t>
            </a:r>
            <a:r>
              <a:rPr lang="ko-KR" altLang="en-US" sz="1400" dirty="0"/>
              <a:t>비동기 </a:t>
            </a:r>
            <a:r>
              <a:rPr lang="en-US" altLang="ko-KR" sz="1400" dirty="0"/>
              <a:t>Connect</a:t>
            </a:r>
            <a:r>
              <a:rPr lang="ko-KR" altLang="en-US" sz="1400" dirty="0"/>
              <a:t>는 기존의 </a:t>
            </a:r>
            <a:r>
              <a:rPr lang="en-US" altLang="ko-KR" sz="1400" dirty="0"/>
              <a:t>Connect</a:t>
            </a:r>
            <a:r>
              <a:rPr lang="ko-KR" altLang="en-US" sz="1400" dirty="0"/>
              <a:t>와 달리 특수한 방법을 사용해야 했습니다</a:t>
            </a:r>
            <a:r>
              <a:rPr lang="en-US" altLang="ko-KR" sz="1400" dirty="0"/>
              <a:t>.</a:t>
            </a: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825E9FD8-F599-8A99-7EE7-4C2528DA9655}"/>
              </a:ext>
            </a:extLst>
          </p:cNvPr>
          <p:cNvSpPr/>
          <p:nvPr/>
        </p:nvSpPr>
        <p:spPr>
          <a:xfrm>
            <a:off x="265210" y="3396786"/>
            <a:ext cx="11674209" cy="106615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50" dirty="0">
                <a:solidFill>
                  <a:srgbClr val="00B050"/>
                </a:solidFill>
              </a:rPr>
              <a:t>SOCKET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temp_s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CC66FF"/>
                </a:solidFill>
              </a:rPr>
              <a:t>WSASocket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CC66FF"/>
                </a:solidFill>
              </a:rPr>
              <a:t>AF_INET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rgbClr val="CC66FF"/>
                </a:solidFill>
              </a:rPr>
              <a:t>SOCK_STREAM</a:t>
            </a:r>
            <a:r>
              <a:rPr lang="en-US" altLang="ko-KR" sz="950" dirty="0">
                <a:solidFill>
                  <a:schemeClr val="bg1"/>
                </a:solidFill>
              </a:rPr>
              <a:t>, 0, </a:t>
            </a:r>
            <a:r>
              <a:rPr lang="en-US" altLang="ko-KR" sz="950" dirty="0">
                <a:solidFill>
                  <a:srgbClr val="CC66FF"/>
                </a:solidFill>
              </a:rPr>
              <a:t>NULL</a:t>
            </a:r>
            <a:r>
              <a:rPr lang="en-US" altLang="ko-KR" sz="950" dirty="0">
                <a:solidFill>
                  <a:schemeClr val="bg1"/>
                </a:solidFill>
              </a:rPr>
              <a:t>, 0, </a:t>
            </a:r>
            <a:r>
              <a:rPr lang="en-US" altLang="ko-KR" sz="950" dirty="0">
                <a:solidFill>
                  <a:srgbClr val="CC66FF"/>
                </a:solidFill>
              </a:rPr>
              <a:t>WSA_FLAG_OVERLAPPED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50" dirty="0">
                <a:solidFill>
                  <a:srgbClr val="00B050"/>
                </a:solidFill>
              </a:rPr>
              <a:t>GUID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guid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rgbClr val="CC66FF"/>
                </a:solidFill>
              </a:rPr>
              <a:t>WSAID_CONNECTEX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rgbClr val="00B050"/>
                </a:solidFill>
              </a:rPr>
              <a:t>DWORD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bytes</a:t>
            </a:r>
            <a:r>
              <a:rPr lang="en-US" altLang="ko-KR" sz="950" dirty="0">
                <a:solidFill>
                  <a:schemeClr val="bg1"/>
                </a:solidFill>
              </a:rPr>
              <a:t> = 0;</a:t>
            </a:r>
          </a:p>
          <a:p>
            <a:r>
              <a:rPr lang="en-US" altLang="ko-KR" sz="950" dirty="0">
                <a:solidFill>
                  <a:srgbClr val="00B050"/>
                </a:solidFill>
              </a:rPr>
              <a:t>LPFN_CONNECTEX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connectExFP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::</a:t>
            </a:r>
            <a:r>
              <a:rPr lang="en-US" altLang="ko-KR" sz="950" dirty="0" err="1">
                <a:solidFill>
                  <a:srgbClr val="FFCC00"/>
                </a:solidFill>
              </a:rPr>
              <a:t>WSAIoctl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temp_s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rgbClr val="CC66FF"/>
                </a:solidFill>
              </a:rPr>
              <a:t>SIO_GET_EXTENSION_FUNCTION_POINTER</a:t>
            </a:r>
            <a:r>
              <a:rPr lang="en-US" altLang="ko-KR" sz="950" dirty="0">
                <a:solidFill>
                  <a:schemeClr val="bg1"/>
                </a:solidFill>
              </a:rPr>
              <a:t>, 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guid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guid</a:t>
            </a:r>
            <a:r>
              <a:rPr lang="en-US" altLang="ko-KR" sz="950" dirty="0">
                <a:solidFill>
                  <a:schemeClr val="bg1"/>
                </a:solidFill>
              </a:rPr>
              <a:t>), 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connectExFP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connectExFP</a:t>
            </a:r>
            <a:r>
              <a:rPr lang="en-US" altLang="ko-KR" sz="950" dirty="0">
                <a:solidFill>
                  <a:schemeClr val="bg1"/>
                </a:solidFill>
              </a:rPr>
              <a:t>), &amp;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bytes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nullptr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nullptr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50" dirty="0" err="1">
                <a:solidFill>
                  <a:srgbClr val="FFCC00"/>
                </a:solidFill>
              </a:rPr>
              <a:t>closesocket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temp_s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9F2924-3DF3-7F9B-DAD7-C3467275E1A7}"/>
              </a:ext>
            </a:extLst>
          </p:cNvPr>
          <p:cNvSpPr txBox="1"/>
          <p:nvPr/>
        </p:nvSpPr>
        <p:spPr>
          <a:xfrm>
            <a:off x="206487" y="4518260"/>
            <a:ext cx="11732932" cy="1989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첫째로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b="1" dirty="0" err="1"/>
              <a:t>WSAIoctl</a:t>
            </a:r>
            <a:r>
              <a:rPr lang="en-US" altLang="ko-KR" sz="1400" b="1" dirty="0"/>
              <a:t>( )</a:t>
            </a:r>
            <a:r>
              <a:rPr lang="ko-KR" altLang="en-US" sz="1400" dirty="0"/>
              <a:t>를 통해 별도의 함수 포인터를 얻는 작업이 필요했습니다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/>
              <a:t>WSAIoctl</a:t>
            </a:r>
            <a:r>
              <a:rPr lang="ko-KR" altLang="en-US" sz="1400" dirty="0"/>
              <a:t>를 사용하기 위해서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1. </a:t>
            </a:r>
            <a:r>
              <a:rPr lang="ko-KR" altLang="en-US" sz="1400" dirty="0"/>
              <a:t>함수를 가져오기 위한 </a:t>
            </a:r>
            <a:r>
              <a:rPr lang="ko-KR" altLang="en-US" sz="1400" b="1" dirty="0"/>
              <a:t>임시 소켓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temp_s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2. </a:t>
            </a:r>
            <a:r>
              <a:rPr lang="en-US" altLang="ko-KR" sz="1400" dirty="0" err="1"/>
              <a:t>ConnectEx</a:t>
            </a:r>
            <a:r>
              <a:rPr lang="en-US" altLang="ko-KR" sz="1400" dirty="0"/>
              <a:t> API</a:t>
            </a:r>
            <a:r>
              <a:rPr lang="ko-KR" altLang="en-US" sz="1400" dirty="0"/>
              <a:t>의 함수 포인터를 식별해주기 위한 </a:t>
            </a:r>
            <a:r>
              <a:rPr lang="en-US" altLang="ko-KR" sz="1400" dirty="0"/>
              <a:t>WSAID_CONNECTEX</a:t>
            </a:r>
            <a:r>
              <a:rPr lang="ko-KR" altLang="en-US" sz="1400" dirty="0"/>
              <a:t>가 저장된 </a:t>
            </a:r>
            <a:r>
              <a:rPr lang="en-US" altLang="ko-KR" sz="1400" b="1" dirty="0"/>
              <a:t>GUID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guid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3. </a:t>
            </a:r>
            <a:r>
              <a:rPr lang="ko-KR" altLang="en-US" sz="1400" dirty="0"/>
              <a:t>기존의 </a:t>
            </a:r>
            <a:r>
              <a:rPr lang="en-US" altLang="ko-KR" sz="1400" dirty="0"/>
              <a:t>Connect( )</a:t>
            </a:r>
            <a:r>
              <a:rPr lang="ko-KR" altLang="en-US" sz="1400" dirty="0"/>
              <a:t>처럼 사용하기 위한 </a:t>
            </a:r>
            <a:r>
              <a:rPr lang="en-US" altLang="ko-KR" sz="1400" b="1" dirty="0"/>
              <a:t>LPFN_CONNECTEX </a:t>
            </a:r>
            <a:r>
              <a:rPr lang="ko-KR" altLang="en-US" sz="1400" b="1" dirty="0"/>
              <a:t>함수 포인터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connectExFP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를</a:t>
            </a:r>
            <a:r>
              <a:rPr lang="ko-KR" altLang="en-US" sz="1400" dirty="0"/>
              <a:t> 만들어주었습니다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9810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737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중점연구과제</a:t>
            </a:r>
            <a:r>
              <a:rPr lang="en-US" altLang="ko-KR" sz="3200" b="1" dirty="0"/>
              <a:t>_ </a:t>
            </a:r>
            <a:r>
              <a:rPr lang="ko-KR" altLang="en-US" sz="3200" b="1" dirty="0"/>
              <a:t>서버 이중화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171959A1-69FB-2254-BC00-017DEBC46CCA}"/>
              </a:ext>
            </a:extLst>
          </p:cNvPr>
          <p:cNvSpPr txBox="1"/>
          <p:nvPr/>
        </p:nvSpPr>
        <p:spPr>
          <a:xfrm>
            <a:off x="270140" y="958232"/>
            <a:ext cx="11674209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서버 다운을 감지하면 어떻게 되는가</a:t>
            </a:r>
            <a:r>
              <a:rPr lang="en-US" altLang="ko-KR" sz="1400" b="1" dirty="0"/>
              <a:t>? (</a:t>
            </a:r>
            <a:r>
              <a:rPr lang="ko-KR" altLang="en-US" sz="1400" b="1" dirty="0"/>
              <a:t>계속</a:t>
            </a:r>
            <a:r>
              <a:rPr lang="en-US" altLang="ko-KR" sz="1400" b="1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②</a:t>
            </a:r>
            <a:r>
              <a:rPr lang="en-US" altLang="ko-KR" sz="1400" dirty="0"/>
              <a:t> (</a:t>
            </a:r>
            <a:r>
              <a:rPr lang="ko-KR" altLang="en-US" sz="1400" dirty="0"/>
              <a:t>계속</a:t>
            </a:r>
            <a:r>
              <a:rPr lang="en-US" altLang="ko-KR" sz="1400" dirty="0"/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37F4C7-DA7D-4A21-4758-30F763BEA562}"/>
              </a:ext>
            </a:extLst>
          </p:cNvPr>
          <p:cNvSpPr/>
          <p:nvPr/>
        </p:nvSpPr>
        <p:spPr>
          <a:xfrm>
            <a:off x="265210" y="1767522"/>
            <a:ext cx="11674209" cy="10848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50" dirty="0">
                <a:solidFill>
                  <a:srgbClr val="00B050"/>
                </a:solidFill>
              </a:rPr>
              <a:t>SOCKADDR_IN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 err="1">
                <a:solidFill>
                  <a:srgbClr val="CC66FF"/>
                </a:solidFill>
              </a:rPr>
              <a:t>ZeroMemory</a:t>
            </a:r>
            <a:r>
              <a:rPr lang="en-US" altLang="ko-KR" sz="950" dirty="0">
                <a:solidFill>
                  <a:schemeClr val="bg1"/>
                </a:solidFill>
              </a:rPr>
              <a:t>(&amp;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));</a:t>
            </a:r>
          </a:p>
          <a:p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 err="1">
                <a:solidFill>
                  <a:schemeClr val="bg1"/>
                </a:solidFill>
              </a:rPr>
              <a:t>.sin_family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rgbClr val="CC66FF"/>
                </a:solidFill>
              </a:rPr>
              <a:t>AF_INET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 err="1">
                <a:solidFill>
                  <a:schemeClr val="bg1"/>
                </a:solidFill>
              </a:rPr>
              <a:t>ex_server_sock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CC66FF"/>
                </a:solidFill>
              </a:rPr>
              <a:t>WSASocket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CC66FF"/>
                </a:solidFill>
              </a:rPr>
              <a:t>AF_INET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rgbClr val="CC66FF"/>
                </a:solidFill>
              </a:rPr>
              <a:t>SOCK_STREAM</a:t>
            </a:r>
            <a:r>
              <a:rPr lang="en-US" altLang="ko-KR" sz="950" dirty="0">
                <a:solidFill>
                  <a:schemeClr val="bg1"/>
                </a:solidFill>
              </a:rPr>
              <a:t>, 0, </a:t>
            </a:r>
            <a:r>
              <a:rPr lang="en-US" altLang="ko-KR" sz="950" dirty="0">
                <a:solidFill>
                  <a:srgbClr val="CC66FF"/>
                </a:solidFill>
              </a:rPr>
              <a:t>NULL</a:t>
            </a:r>
            <a:r>
              <a:rPr lang="en-US" altLang="ko-KR" sz="950" dirty="0">
                <a:solidFill>
                  <a:schemeClr val="bg1"/>
                </a:solidFill>
              </a:rPr>
              <a:t>, 0, </a:t>
            </a:r>
            <a:r>
              <a:rPr lang="en-US" altLang="ko-KR" sz="950" dirty="0">
                <a:solidFill>
                  <a:srgbClr val="CC66FF"/>
                </a:solidFill>
              </a:rPr>
              <a:t>WSA_FLAG_OVERLAPPED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ret</a:t>
            </a:r>
            <a:r>
              <a:rPr lang="en-US" altLang="ko-KR" sz="950" dirty="0">
                <a:solidFill>
                  <a:schemeClr val="bg1"/>
                </a:solidFill>
              </a:rPr>
              <a:t> = ::</a:t>
            </a:r>
            <a:r>
              <a:rPr lang="en-US" altLang="ko-KR" sz="950" dirty="0">
                <a:solidFill>
                  <a:srgbClr val="FFCC00"/>
                </a:solidFill>
              </a:rPr>
              <a:t>bind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bg1"/>
                </a:solidFill>
              </a:rPr>
              <a:t>ex_server_sock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reinterpret_cast</a:t>
            </a:r>
            <a:r>
              <a:rPr lang="en-US" altLang="ko-KR" sz="950" dirty="0">
                <a:solidFill>
                  <a:schemeClr val="bg1"/>
                </a:solidFill>
              </a:rPr>
              <a:t>&lt;</a:t>
            </a:r>
            <a:r>
              <a:rPr lang="en-US" altLang="ko-KR" sz="950" dirty="0">
                <a:solidFill>
                  <a:srgbClr val="00B050"/>
                </a:solidFill>
              </a:rPr>
              <a:t>LPSOCKADDR</a:t>
            </a:r>
            <a:r>
              <a:rPr lang="en-US" altLang="ko-KR" sz="950" dirty="0">
                <a:solidFill>
                  <a:schemeClr val="bg1"/>
                </a:solidFill>
              </a:rPr>
              <a:t>&gt;(&amp;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),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));</a:t>
            </a:r>
          </a:p>
          <a:p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ret</a:t>
            </a:r>
            <a:r>
              <a:rPr lang="en-US" altLang="ko-KR" sz="950" dirty="0">
                <a:solidFill>
                  <a:schemeClr val="bg1"/>
                </a:solidFill>
              </a:rPr>
              <a:t> != 0) { </a:t>
            </a:r>
            <a:r>
              <a:rPr lang="en-US" altLang="ko-KR" sz="950" dirty="0" err="1">
                <a:solidFill>
                  <a:schemeClr val="bg1"/>
                </a:solidFill>
              </a:rPr>
              <a:t>cout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>
                <a:solidFill>
                  <a:schemeClr val="accent2">
                    <a:lumMod val="75000"/>
                  </a:schemeClr>
                </a:solidFill>
              </a:rPr>
              <a:t>"Bind Error - " </a:t>
            </a:r>
            <a:r>
              <a:rPr lang="en-US" altLang="ko-KR" sz="950" dirty="0">
                <a:solidFill>
                  <a:schemeClr val="bg1"/>
                </a:solidFill>
              </a:rPr>
              <a:t>&lt;&lt;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 err="1">
                <a:solidFill>
                  <a:srgbClr val="FFCC00"/>
                </a:solidFill>
              </a:rPr>
              <a:t>endl</a:t>
            </a:r>
            <a:r>
              <a:rPr lang="en-US" altLang="ko-KR" sz="950" dirty="0">
                <a:solidFill>
                  <a:schemeClr val="bg1"/>
                </a:solidFill>
              </a:rPr>
              <a:t>; </a:t>
            </a:r>
            <a:r>
              <a:rPr lang="en-US" altLang="ko-KR" sz="950" dirty="0" err="1">
                <a:solidFill>
                  <a:schemeClr val="bg1"/>
                </a:solidFill>
              </a:rPr>
              <a:t>cout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 err="1">
                <a:solidFill>
                  <a:srgbClr val="FFCC00"/>
                </a:solidFill>
              </a:rPr>
              <a:t>WSAGetLastError</a:t>
            </a:r>
            <a:r>
              <a:rPr lang="en-US" altLang="ko-KR" sz="950" dirty="0">
                <a:solidFill>
                  <a:schemeClr val="bg1"/>
                </a:solidFill>
              </a:rPr>
              <a:t>() &lt;&lt; </a:t>
            </a:r>
            <a:r>
              <a:rPr lang="en-US" altLang="ko-KR" sz="950" dirty="0" err="1">
                <a:solidFill>
                  <a:srgbClr val="FFCC00"/>
                </a:solidFill>
              </a:rPr>
              <a:t>endl</a:t>
            </a:r>
            <a:r>
              <a:rPr lang="en-US" altLang="ko-KR" sz="950" dirty="0">
                <a:solidFill>
                  <a:schemeClr val="bg1"/>
                </a:solidFill>
              </a:rPr>
              <a:t>; </a:t>
            </a:r>
            <a:r>
              <a:rPr lang="en-US" altLang="ko-KR" sz="950" dirty="0">
                <a:solidFill>
                  <a:srgbClr val="FFCC00"/>
                </a:solidFill>
              </a:rPr>
              <a:t>exit</a:t>
            </a:r>
            <a:r>
              <a:rPr lang="en-US" altLang="ko-KR" sz="950" dirty="0">
                <a:solidFill>
                  <a:schemeClr val="bg1"/>
                </a:solidFill>
              </a:rPr>
              <a:t>(-1); 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E0042B-9149-3420-921B-899532A94647}"/>
              </a:ext>
            </a:extLst>
          </p:cNvPr>
          <p:cNvSpPr txBox="1"/>
          <p:nvPr/>
        </p:nvSpPr>
        <p:spPr>
          <a:xfrm>
            <a:off x="206487" y="2827243"/>
            <a:ext cx="11732932" cy="1127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또한 실제 사용할 소켓</a:t>
            </a:r>
            <a:r>
              <a:rPr lang="en-US" altLang="ko-KR" sz="1400" dirty="0"/>
              <a:t>(</a:t>
            </a:r>
            <a:r>
              <a:rPr lang="en-US" altLang="ko-KR" sz="1400" dirty="0" err="1"/>
              <a:t>ex_server_sock</a:t>
            </a:r>
            <a:r>
              <a:rPr lang="en-US" altLang="ko-KR" sz="1400" dirty="0"/>
              <a:t>)</a:t>
            </a:r>
            <a:r>
              <a:rPr lang="ko-KR" altLang="en-US" sz="1400" dirty="0"/>
              <a:t>을 </a:t>
            </a:r>
            <a:r>
              <a:rPr lang="en-US" altLang="ko-KR" sz="1400" b="1" dirty="0"/>
              <a:t>bind</a:t>
            </a:r>
            <a:r>
              <a:rPr lang="ko-KR" altLang="en-US" sz="1400" dirty="0"/>
              <a:t> 하는 작업도 필요했습니다</a:t>
            </a:r>
            <a:r>
              <a:rPr lang="en-US" altLang="ko-KR" sz="1400" dirty="0"/>
              <a:t>.</a:t>
            </a:r>
          </a:p>
          <a:p>
            <a:pPr>
              <a:lnSpc>
                <a:spcPct val="20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아래는 이렇게 가져온 </a:t>
            </a:r>
            <a:r>
              <a:rPr lang="en-US" altLang="ko-KR" sz="1400" dirty="0" err="1"/>
              <a:t>ConnectEx</a:t>
            </a:r>
            <a:r>
              <a:rPr lang="en-US" altLang="ko-KR" sz="1400" dirty="0"/>
              <a:t> </a:t>
            </a:r>
            <a:r>
              <a:rPr lang="ko-KR" altLang="en-US" sz="1400" dirty="0"/>
              <a:t>함수를 사용하여 실제 비동기 연결을 시도하는 코드입니다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FF3F3-206E-4FD0-7A0E-66F31E151D02}"/>
              </a:ext>
            </a:extLst>
          </p:cNvPr>
          <p:cNvSpPr/>
          <p:nvPr/>
        </p:nvSpPr>
        <p:spPr>
          <a:xfrm>
            <a:off x="270139" y="4042259"/>
            <a:ext cx="11674209" cy="22290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50" dirty="0" err="1">
                <a:solidFill>
                  <a:srgbClr val="CC66FF"/>
                </a:solidFill>
              </a:rPr>
              <a:t>ZeroMemory</a:t>
            </a:r>
            <a:r>
              <a:rPr lang="en-US" altLang="ko-KR" sz="950" dirty="0">
                <a:solidFill>
                  <a:schemeClr val="bg1"/>
                </a:solidFill>
              </a:rPr>
              <a:t>(&amp;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));</a:t>
            </a:r>
          </a:p>
          <a:p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 err="1">
                <a:solidFill>
                  <a:schemeClr val="bg1"/>
                </a:solidFill>
              </a:rPr>
              <a:t>.sin_family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rgbClr val="CC66FF"/>
                </a:solidFill>
              </a:rPr>
              <a:t>AF_INET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 err="1">
                <a:solidFill>
                  <a:schemeClr val="bg1"/>
                </a:solidFill>
              </a:rPr>
              <a:t>.sin_port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htons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target_portnum</a:t>
            </a:r>
            <a:r>
              <a:rPr lang="en-US" altLang="ko-KR" sz="950" dirty="0">
                <a:solidFill>
                  <a:schemeClr val="bg1"/>
                </a:solidFill>
              </a:rPr>
              <a:t>); </a:t>
            </a:r>
          </a:p>
          <a:p>
            <a:r>
              <a:rPr lang="en-US" altLang="ko-KR" sz="950" dirty="0" err="1">
                <a:solidFill>
                  <a:srgbClr val="FFCC00"/>
                </a:solidFill>
              </a:rPr>
              <a:t>inet_pton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CC66FF"/>
                </a:solidFill>
              </a:rPr>
              <a:t>AF_INET</a:t>
            </a:r>
            <a:r>
              <a:rPr lang="en-US" altLang="ko-KR" sz="950" dirty="0">
                <a:solidFill>
                  <a:schemeClr val="bg1"/>
                </a:solidFill>
              </a:rPr>
              <a:t>, IPADDR_SERVER1, 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 err="1">
                <a:solidFill>
                  <a:schemeClr val="bg1"/>
                </a:solidFill>
              </a:rPr>
              <a:t>.sin_addr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rgbClr val="00B050"/>
                </a:solidFill>
              </a:rPr>
              <a:t>BOOL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bret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connectExFP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bg1"/>
                </a:solidFill>
              </a:rPr>
              <a:t>right_ex_server_sock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reinterpret_cast</a:t>
            </a:r>
            <a:r>
              <a:rPr lang="en-US" altLang="ko-KR" sz="950" dirty="0">
                <a:solidFill>
                  <a:schemeClr val="bg1"/>
                </a:solidFill>
              </a:rPr>
              <a:t>&lt;</a:t>
            </a:r>
            <a:r>
              <a:rPr lang="en-US" altLang="ko-KR" sz="950" dirty="0" err="1">
                <a:solidFill>
                  <a:srgbClr val="00B050"/>
                </a:solidFill>
              </a:rPr>
              <a:t>sockaddr</a:t>
            </a:r>
            <a:r>
              <a:rPr lang="en-US" altLang="ko-KR" sz="950" dirty="0">
                <a:solidFill>
                  <a:schemeClr val="bg1"/>
                </a:solidFill>
              </a:rPr>
              <a:t>*&gt;(&amp;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),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00B050"/>
                </a:solidFill>
              </a:rPr>
              <a:t>SOCKADDR_IN</a:t>
            </a:r>
            <a:r>
              <a:rPr lang="en-US" altLang="ko-KR" sz="950" dirty="0">
                <a:solidFill>
                  <a:schemeClr val="bg1"/>
                </a:solidFill>
              </a:rPr>
              <a:t>),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nullptr</a:t>
            </a:r>
            <a:r>
              <a:rPr lang="en-US" altLang="ko-KR" sz="950" dirty="0">
                <a:solidFill>
                  <a:schemeClr val="bg1"/>
                </a:solidFill>
              </a:rPr>
              <a:t>, 0,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nullptr</a:t>
            </a:r>
            <a:r>
              <a:rPr lang="en-US" altLang="ko-KR" sz="950" dirty="0">
                <a:solidFill>
                  <a:schemeClr val="bg1"/>
                </a:solidFill>
              </a:rPr>
              <a:t>, 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con_over</a:t>
            </a:r>
            <a:r>
              <a:rPr lang="en-US" altLang="ko-KR" sz="950" dirty="0">
                <a:solidFill>
                  <a:schemeClr val="bg1"/>
                </a:solidFill>
              </a:rPr>
              <a:t>-&gt;overlapped);</a:t>
            </a:r>
          </a:p>
          <a:p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>
                <a:solidFill>
                  <a:srgbClr val="CC66FF"/>
                </a:solidFill>
              </a:rPr>
              <a:t>FALSE</a:t>
            </a:r>
            <a:r>
              <a:rPr lang="en-US" altLang="ko-KR" sz="950" dirty="0">
                <a:solidFill>
                  <a:schemeClr val="bg1"/>
                </a:solidFill>
              </a:rPr>
              <a:t> ==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bret</a:t>
            </a:r>
            <a:r>
              <a:rPr lang="en-US" altLang="ko-KR" sz="950" dirty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int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err_no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950" dirty="0">
                <a:solidFill>
                  <a:schemeClr val="bg1"/>
                </a:solidFill>
              </a:rPr>
              <a:t>= </a:t>
            </a:r>
            <a:r>
              <a:rPr lang="en-US" altLang="ko-KR" sz="950" dirty="0" err="1">
                <a:solidFill>
                  <a:srgbClr val="FFCC00"/>
                </a:solidFill>
              </a:rPr>
              <a:t>GetLastError</a:t>
            </a:r>
            <a:r>
              <a:rPr lang="en-US" altLang="ko-KR" sz="950" dirty="0">
                <a:solidFill>
                  <a:schemeClr val="bg1"/>
                </a:solidFill>
              </a:rPr>
              <a:t>();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>
                <a:solidFill>
                  <a:srgbClr val="CC66FF"/>
                </a:solidFill>
              </a:rPr>
              <a:t>ERROR_IO_PENDING </a:t>
            </a:r>
            <a:r>
              <a:rPr lang="en-US" altLang="ko-KR" sz="950" dirty="0">
                <a:solidFill>
                  <a:schemeClr val="bg1"/>
                </a:solidFill>
              </a:rPr>
              <a:t>==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err_no</a:t>
            </a:r>
            <a:r>
              <a:rPr lang="en-US" altLang="ko-KR" sz="95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 err="1">
                <a:solidFill>
                  <a:schemeClr val="bg1"/>
                </a:solidFill>
              </a:rPr>
              <a:t>cout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>
                <a:solidFill>
                  <a:schemeClr val="accent2">
                    <a:lumMod val="75000"/>
                  </a:schemeClr>
                </a:solidFill>
              </a:rPr>
              <a:t>"Server Connect </a:t>
            </a:r>
            <a:r>
              <a:rPr lang="ko-KR" altLang="en-US" sz="950" dirty="0">
                <a:solidFill>
                  <a:schemeClr val="accent2">
                    <a:lumMod val="75000"/>
                  </a:schemeClr>
                </a:solidFill>
              </a:rPr>
              <a:t>재시도 중</a:t>
            </a:r>
            <a:r>
              <a:rPr lang="en-US" altLang="ko-KR" sz="950" dirty="0">
                <a:solidFill>
                  <a:schemeClr val="accent2">
                    <a:lumMod val="75000"/>
                  </a:schemeClr>
                </a:solidFill>
              </a:rPr>
              <a:t>...\n" </a:t>
            </a:r>
            <a:r>
              <a:rPr lang="en-US" altLang="ko-KR" sz="950" dirty="0">
                <a:solidFill>
                  <a:schemeClr val="bg1"/>
                </a:solidFill>
              </a:rPr>
              <a:t>&lt;&lt; </a:t>
            </a:r>
            <a:r>
              <a:rPr lang="en-US" altLang="ko-KR" sz="950" dirty="0" err="1">
                <a:solidFill>
                  <a:srgbClr val="FFCC00"/>
                </a:solidFill>
              </a:rPr>
              <a:t>endl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else</a:t>
            </a:r>
            <a:r>
              <a:rPr lang="en-US" altLang="ko-KR" sz="950" dirty="0">
                <a:solidFill>
                  <a:schemeClr val="bg1"/>
                </a:solidFill>
              </a:rPr>
              <a:t>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 err="1">
                <a:solidFill>
                  <a:schemeClr val="bg1"/>
                </a:solidFill>
              </a:rPr>
              <a:t>cout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altLang="ko-KR" sz="950" dirty="0" err="1">
                <a:solidFill>
                  <a:schemeClr val="accent2">
                    <a:lumMod val="75000"/>
                  </a:schemeClr>
                </a:solidFill>
              </a:rPr>
              <a:t>ConnectEX</a:t>
            </a:r>
            <a:r>
              <a:rPr lang="en-US" altLang="ko-KR" sz="950" dirty="0">
                <a:solidFill>
                  <a:schemeClr val="accent2">
                    <a:lumMod val="75000"/>
                  </a:schemeClr>
                </a:solidFill>
              </a:rPr>
              <a:t> Error - " </a:t>
            </a:r>
            <a:r>
              <a:rPr lang="en-US" altLang="ko-KR" sz="950" dirty="0">
                <a:solidFill>
                  <a:schemeClr val="bg1"/>
                </a:solidFill>
              </a:rPr>
              <a:t>&lt;&lt;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err_no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950" dirty="0">
                <a:solidFill>
                  <a:schemeClr val="bg1"/>
                </a:solidFill>
              </a:rPr>
              <a:t>&lt;&lt; </a:t>
            </a:r>
            <a:r>
              <a:rPr lang="en-US" altLang="ko-KR" sz="950" dirty="0" err="1">
                <a:solidFill>
                  <a:srgbClr val="FFCC00"/>
                </a:solidFill>
              </a:rPr>
              <a:t>endl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 err="1">
                <a:solidFill>
                  <a:schemeClr val="bg1"/>
                </a:solidFill>
              </a:rPr>
              <a:t>cout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 err="1">
                <a:solidFill>
                  <a:srgbClr val="FFCC00"/>
                </a:solidFill>
              </a:rPr>
              <a:t>WSAGetLastError</a:t>
            </a:r>
            <a:r>
              <a:rPr lang="en-US" altLang="ko-KR" sz="950" dirty="0">
                <a:solidFill>
                  <a:schemeClr val="bg1"/>
                </a:solidFill>
              </a:rPr>
              <a:t>() &lt;&lt; </a:t>
            </a:r>
            <a:r>
              <a:rPr lang="en-US" altLang="ko-KR" sz="950" dirty="0" err="1">
                <a:solidFill>
                  <a:srgbClr val="FFCC00"/>
                </a:solidFill>
              </a:rPr>
              <a:t>endl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  <a:endParaRPr lang="ko-KR" altLang="en-US" sz="950" dirty="0">
              <a:solidFill>
                <a:schemeClr val="bg1"/>
              </a:solidFill>
            </a:endParaRPr>
          </a:p>
          <a:p>
            <a:endParaRPr lang="en-US" altLang="ko-KR" sz="9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887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737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중점연구과제</a:t>
            </a:r>
            <a:r>
              <a:rPr lang="en-US" altLang="ko-KR" sz="3200" b="1" dirty="0"/>
              <a:t>_ </a:t>
            </a:r>
            <a:r>
              <a:rPr lang="ko-KR" altLang="en-US" sz="3200" b="1" dirty="0"/>
              <a:t>서버 이중화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171959A1-69FB-2254-BC00-017DEBC46CCA}"/>
              </a:ext>
            </a:extLst>
          </p:cNvPr>
          <p:cNvSpPr txBox="1"/>
          <p:nvPr/>
        </p:nvSpPr>
        <p:spPr>
          <a:xfrm>
            <a:off x="270140" y="958232"/>
            <a:ext cx="11674209" cy="5544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서버 다운을 감지하면 어떻게 되는가</a:t>
            </a:r>
            <a:r>
              <a:rPr lang="en-US" altLang="ko-KR" sz="1400" b="1" dirty="0"/>
              <a:t>? (</a:t>
            </a:r>
            <a:r>
              <a:rPr lang="ko-KR" altLang="en-US" sz="1400" b="1" dirty="0"/>
              <a:t>계속</a:t>
            </a:r>
            <a:r>
              <a:rPr lang="en-US" altLang="ko-KR" sz="1400" b="1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③</a:t>
            </a:r>
            <a:r>
              <a:rPr lang="en-US" altLang="ko-KR" sz="1400" dirty="0"/>
              <a:t> </a:t>
            </a:r>
            <a:r>
              <a:rPr lang="ko-KR" altLang="en-US" sz="1400" dirty="0"/>
              <a:t>이후의 복구</a:t>
            </a:r>
            <a:r>
              <a:rPr lang="en-US" altLang="ko-KR" sz="1400" dirty="0"/>
              <a:t> </a:t>
            </a:r>
            <a:r>
              <a:rPr lang="ko-KR" altLang="en-US" sz="1400" dirty="0"/>
              <a:t>방법은 다운된 서버가 </a:t>
            </a:r>
            <a:r>
              <a:rPr lang="en-US" altLang="ko-KR" sz="1400" b="1" dirty="0"/>
              <a:t>‘Standby</a:t>
            </a:r>
            <a:r>
              <a:rPr lang="ko-KR" altLang="en-US" sz="1400" b="1" dirty="0"/>
              <a:t>였는지 </a:t>
            </a:r>
            <a:r>
              <a:rPr lang="en-US" altLang="ko-KR" sz="1400" b="1" dirty="0"/>
              <a:t>Active</a:t>
            </a:r>
            <a:r>
              <a:rPr lang="ko-KR" altLang="en-US" sz="1400" b="1" dirty="0"/>
              <a:t>였는지</a:t>
            </a:r>
            <a:r>
              <a:rPr lang="en-US" altLang="ko-KR" sz="1400" b="1" dirty="0"/>
              <a:t>’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b="1" dirty="0"/>
              <a:t>‘</a:t>
            </a:r>
            <a:r>
              <a:rPr lang="ko-KR" altLang="en-US" sz="1400" b="1" dirty="0"/>
              <a:t>로직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또는 로비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서버였는지 </a:t>
            </a:r>
            <a:r>
              <a:rPr lang="en-US" altLang="ko-KR" sz="1400" b="1" dirty="0"/>
              <a:t>NPC</a:t>
            </a:r>
            <a:r>
              <a:rPr lang="ko-KR" altLang="en-US" sz="1400" b="1" dirty="0"/>
              <a:t>서버였는지</a:t>
            </a:r>
            <a:r>
              <a:rPr lang="en-US" altLang="ko-KR" sz="1400" b="1" dirty="0"/>
              <a:t>’</a:t>
            </a:r>
            <a:r>
              <a:rPr lang="ko-KR" altLang="en-US" sz="1400" dirty="0"/>
              <a:t>에 따라 달라집니다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/>
              <a:t>  </a:t>
            </a:r>
            <a:r>
              <a:rPr lang="en-US" altLang="ko-KR" sz="1400" dirty="0"/>
              <a:t>1)</a:t>
            </a:r>
            <a:r>
              <a:rPr lang="ko-KR" altLang="en-US" sz="1400" dirty="0"/>
              <a:t> 다운된 서버가 로직 또는 로비 서버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/>
              <a:t>    ① </a:t>
            </a:r>
            <a:r>
              <a:rPr lang="en-US" altLang="ko-KR" sz="1400" dirty="0"/>
              <a:t>Standby </a:t>
            </a:r>
            <a:r>
              <a:rPr lang="ko-KR" altLang="en-US" sz="1400" dirty="0"/>
              <a:t>상태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: </a:t>
            </a:r>
            <a:r>
              <a:rPr lang="ko-KR" altLang="en-US" sz="1400" dirty="0"/>
              <a:t>서버가 되살아나고 연결도 잘 되었다면</a:t>
            </a:r>
            <a:r>
              <a:rPr lang="en-US" altLang="ko-KR" sz="1400" dirty="0"/>
              <a:t>, </a:t>
            </a:r>
            <a:r>
              <a:rPr lang="ko-KR" altLang="en-US" sz="1400" dirty="0"/>
              <a:t>더 이상의 작업은 없습니다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</a:t>
            </a:r>
            <a:r>
              <a:rPr lang="ko-KR" altLang="en-US" sz="1400" dirty="0"/>
              <a:t>② </a:t>
            </a:r>
            <a:r>
              <a:rPr lang="en-US" altLang="ko-KR" sz="1400" dirty="0"/>
              <a:t>Active </a:t>
            </a:r>
            <a:r>
              <a:rPr lang="ko-KR" altLang="en-US" sz="1400" dirty="0"/>
              <a:t>상태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: Failover</a:t>
            </a:r>
            <a:r>
              <a:rPr lang="ko-KR" altLang="en-US" sz="1400" dirty="0"/>
              <a:t>가 이루어집니다</a:t>
            </a:r>
            <a:r>
              <a:rPr lang="en-US" altLang="ko-KR" sz="1400" dirty="0"/>
              <a:t>. </a:t>
            </a:r>
            <a:r>
              <a:rPr lang="ko-KR" altLang="en-US" sz="1400" dirty="0"/>
              <a:t>가동중인 다른 대기서버가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Active </a:t>
            </a:r>
            <a:r>
              <a:rPr lang="ko-KR" altLang="en-US" sz="1400" dirty="0"/>
              <a:t>상태로 승격되어 서비스를 이어받아 하게 됩니다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</a:t>
            </a:r>
            <a:r>
              <a:rPr lang="ko-KR" altLang="en-US" sz="1400" dirty="0"/>
              <a:t>이때 새로 </a:t>
            </a:r>
            <a:r>
              <a:rPr lang="en-US" altLang="ko-KR" sz="1400" dirty="0"/>
              <a:t>Active</a:t>
            </a:r>
            <a:r>
              <a:rPr lang="ko-KR" altLang="en-US" sz="1400" dirty="0"/>
              <a:t>가 된 서버는 접속 중인 모든 클라이언트에게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Failover</a:t>
            </a:r>
            <a:r>
              <a:rPr lang="ko-KR" altLang="en-US" sz="1400" dirty="0"/>
              <a:t>가 이루어졌음을 알리는 패킷을 보내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</a:t>
            </a:r>
            <a:r>
              <a:rPr lang="ko-KR" altLang="en-US" sz="1400" dirty="0"/>
              <a:t>지금부터 네트워크 통신을 자신과 하도록 합니다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/>
              <a:t>  </a:t>
            </a:r>
            <a:r>
              <a:rPr lang="en-US" altLang="ko-KR" sz="1400" dirty="0"/>
              <a:t>2)</a:t>
            </a:r>
            <a:r>
              <a:rPr lang="ko-KR" altLang="en-US" sz="1400" dirty="0"/>
              <a:t> 다운된 서버가 </a:t>
            </a:r>
            <a:r>
              <a:rPr lang="en-US" altLang="ko-KR" sz="1400" dirty="0"/>
              <a:t>NPC </a:t>
            </a:r>
            <a:r>
              <a:rPr lang="ko-KR" altLang="en-US" sz="1400" dirty="0"/>
              <a:t>서버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</a:t>
            </a:r>
            <a:r>
              <a:rPr lang="ko-KR" altLang="en-US" sz="1400" dirty="0"/>
              <a:t>① </a:t>
            </a:r>
            <a:r>
              <a:rPr lang="en-US" altLang="ko-KR" sz="1400" dirty="0"/>
              <a:t>Standby </a:t>
            </a:r>
            <a:r>
              <a:rPr lang="ko-KR" altLang="en-US" sz="1400" dirty="0"/>
              <a:t>상태의 </a:t>
            </a:r>
            <a:r>
              <a:rPr lang="en-US" altLang="ko-KR" sz="1400" dirty="0"/>
              <a:t>NPC</a:t>
            </a:r>
            <a:r>
              <a:rPr lang="ko-KR" altLang="en-US" sz="1400" dirty="0"/>
              <a:t>서버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: 1) -</a:t>
            </a:r>
            <a:r>
              <a:rPr lang="ko-KR" altLang="en-US" sz="1400" dirty="0"/>
              <a:t> ①</a:t>
            </a:r>
            <a:r>
              <a:rPr lang="en-US" altLang="ko-KR" sz="1400" dirty="0"/>
              <a:t> </a:t>
            </a:r>
            <a:r>
              <a:rPr lang="ko-KR" altLang="en-US" sz="1400" dirty="0"/>
              <a:t>과 동일합니다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</a:t>
            </a:r>
            <a:r>
              <a:rPr lang="ko-KR" altLang="en-US" sz="1400" dirty="0"/>
              <a:t>② </a:t>
            </a:r>
            <a:r>
              <a:rPr lang="en-US" altLang="ko-KR" sz="1400" dirty="0"/>
              <a:t>Active </a:t>
            </a:r>
            <a:r>
              <a:rPr lang="ko-KR" altLang="en-US" sz="1400" dirty="0"/>
              <a:t>상태의 </a:t>
            </a:r>
            <a:r>
              <a:rPr lang="en-US" altLang="ko-KR" sz="1400" dirty="0"/>
              <a:t>NPC</a:t>
            </a:r>
            <a:r>
              <a:rPr lang="ko-KR" altLang="en-US" sz="1400" dirty="0"/>
              <a:t>서버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: 1) - </a:t>
            </a:r>
            <a:r>
              <a:rPr lang="ko-KR" altLang="en-US" sz="1400" dirty="0"/>
              <a:t>②</a:t>
            </a:r>
            <a:r>
              <a:rPr lang="en-US" altLang="ko-KR" sz="1400" dirty="0"/>
              <a:t> </a:t>
            </a:r>
            <a:r>
              <a:rPr lang="ko-KR" altLang="en-US" sz="1400" dirty="0"/>
              <a:t>와 비슷하지만</a:t>
            </a:r>
            <a:r>
              <a:rPr lang="en-US" altLang="ko-KR" sz="1400" dirty="0"/>
              <a:t>, </a:t>
            </a:r>
            <a:r>
              <a:rPr lang="ko-KR" altLang="en-US" sz="1400" dirty="0"/>
              <a:t>클라이언트와 직접 연결되지 않았기 때문에 클라이언트가 아닌 로직 서버에 </a:t>
            </a:r>
            <a:r>
              <a:rPr lang="en-US" altLang="ko-KR" sz="1400" dirty="0"/>
              <a:t>Failover</a:t>
            </a:r>
            <a:r>
              <a:rPr lang="ko-KR" altLang="en-US" sz="1400" dirty="0"/>
              <a:t>가 이루어졌음을 알립니다</a:t>
            </a:r>
            <a:r>
              <a:rPr lang="en-US" altLang="ko-KR" sz="1400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EB42532-D91C-195D-FB3B-8E9D6874F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389" y="2596538"/>
            <a:ext cx="6212471" cy="307083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881389-CC1B-7E2E-D698-9B86184254C4}"/>
              </a:ext>
            </a:extLst>
          </p:cNvPr>
          <p:cNvSpPr/>
          <p:nvPr/>
        </p:nvSpPr>
        <p:spPr>
          <a:xfrm>
            <a:off x="5748337" y="4581526"/>
            <a:ext cx="5557837" cy="457200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6E0552E-C002-08BC-A7E4-42A55D7D34E1}"/>
              </a:ext>
            </a:extLst>
          </p:cNvPr>
          <p:cNvSpPr/>
          <p:nvPr/>
        </p:nvSpPr>
        <p:spPr>
          <a:xfrm>
            <a:off x="7800975" y="3057524"/>
            <a:ext cx="1209675" cy="238126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DA3B912-905E-A51A-55E9-FEBCEFADE4F7}"/>
              </a:ext>
            </a:extLst>
          </p:cNvPr>
          <p:cNvCxnSpPr>
            <a:cxnSpLocks/>
          </p:cNvCxnSpPr>
          <p:nvPr/>
        </p:nvCxnSpPr>
        <p:spPr>
          <a:xfrm>
            <a:off x="8601075" y="3295650"/>
            <a:ext cx="0" cy="1200150"/>
          </a:xfrm>
          <a:prstGeom prst="straightConnector1">
            <a:avLst/>
          </a:prstGeom>
          <a:ln w="38100">
            <a:solidFill>
              <a:srgbClr val="0FE7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96C3219-9E25-7C37-D6DE-3C3DA866B9D2}"/>
              </a:ext>
            </a:extLst>
          </p:cNvPr>
          <p:cNvSpPr txBox="1"/>
          <p:nvPr/>
        </p:nvSpPr>
        <p:spPr>
          <a:xfrm>
            <a:off x="8683360" y="3930716"/>
            <a:ext cx="323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Standby </a:t>
            </a:r>
            <a:r>
              <a:rPr lang="ko-KR" altLang="en-US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상태로 실행되었지만</a:t>
            </a:r>
            <a:r>
              <a:rPr lang="en-US" altLang="ko-KR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,</a:t>
            </a:r>
          </a:p>
          <a:p>
            <a:r>
              <a:rPr lang="ko-KR" altLang="en-US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통신 중이던 </a:t>
            </a:r>
            <a:r>
              <a:rPr lang="en-US" altLang="ko-KR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Active </a:t>
            </a:r>
            <a:r>
              <a:rPr lang="ko-KR" altLang="en-US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서버가 다운되면서</a:t>
            </a:r>
            <a:endParaRPr lang="en-US" altLang="ko-KR" sz="1200" b="1" dirty="0">
              <a:ln w="3175"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자신이 </a:t>
            </a:r>
            <a:r>
              <a:rPr lang="en-US" altLang="ko-KR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Active </a:t>
            </a:r>
            <a:r>
              <a:rPr lang="ko-KR" altLang="en-US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서버로 승격하는 모습입니다</a:t>
            </a:r>
            <a:r>
              <a:rPr lang="en-US" altLang="ko-KR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.</a:t>
            </a:r>
            <a:endParaRPr lang="ko-KR" altLang="en-US" sz="1200" b="1" dirty="0">
              <a:ln w="3175"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390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2813</TotalTime>
  <Words>3389</Words>
  <Application>Microsoft Office PowerPoint</Application>
  <PresentationFormat>와이드스크린</PresentationFormat>
  <Paragraphs>475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김승환(2018182009)</dc:creator>
  <cp:lastModifiedBy>Jacob Fisher</cp:lastModifiedBy>
  <cp:revision>149</cp:revision>
  <dcterms:created xsi:type="dcterms:W3CDTF">2023-08-20T07:24:56Z</dcterms:created>
  <dcterms:modified xsi:type="dcterms:W3CDTF">2023-10-17T19:13:02Z</dcterms:modified>
</cp:coreProperties>
</file>